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766" r:id="rId1"/>
  </p:sldMasterIdLst>
  <p:notesMasterIdLst>
    <p:notesMasterId r:id="rId18"/>
  </p:notesMasterIdLst>
  <p:sldIdLst>
    <p:sldId id="256" r:id="rId2"/>
    <p:sldId id="257" r:id="rId3"/>
    <p:sldId id="264" r:id="rId4"/>
    <p:sldId id="271" r:id="rId5"/>
    <p:sldId id="260" r:id="rId6"/>
    <p:sldId id="268" r:id="rId7"/>
    <p:sldId id="274" r:id="rId8"/>
    <p:sldId id="281" r:id="rId9"/>
    <p:sldId id="279" r:id="rId10"/>
    <p:sldId id="280" r:id="rId11"/>
    <p:sldId id="283" r:id="rId12"/>
    <p:sldId id="282" r:id="rId13"/>
    <p:sldId id="269" r:id="rId14"/>
    <p:sldId id="276" r:id="rId15"/>
    <p:sldId id="272" r:id="rId16"/>
    <p:sldId id="278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1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03"/>
    <p:restoredTop sz="80125"/>
  </p:normalViewPr>
  <p:slideViewPr>
    <p:cSldViewPr snapToGrid="0" snapToObjects="1">
      <p:cViewPr varScale="1">
        <p:scale>
          <a:sx n="116" d="100"/>
          <a:sy n="116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230FFE-0FD6-B34F-A89A-6F1ED5EF76DE}" type="doc">
      <dgm:prSet loTypeId="urn:microsoft.com/office/officeart/2005/8/layout/cycle1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9D2B92-CA3D-644E-B76C-055CF82617BA}">
      <dgm:prSet phldrT="[Text]" custT="1"/>
      <dgm:spPr/>
      <dgm:t>
        <a:bodyPr/>
        <a:lstStyle/>
        <a:p>
          <a:r>
            <a:rPr lang="en-US" sz="1800" dirty="0">
              <a:solidFill>
                <a:srgbClr val="FFFF00"/>
              </a:solidFill>
              <a:latin typeface="American Typewriter" panose="02090604020004020304" pitchFamily="18" charset="77"/>
            </a:rPr>
            <a:t>Cannot commit secrets to source control</a:t>
          </a:r>
        </a:p>
      </dgm:t>
    </dgm:pt>
    <dgm:pt modelId="{2624BA8F-C4B5-8841-B4E3-FE245B8DF5C2}" type="parTrans" cxnId="{6F20A545-3CA4-4545-9719-382FFB475A3F}">
      <dgm:prSet/>
      <dgm:spPr/>
      <dgm:t>
        <a:bodyPr/>
        <a:lstStyle/>
        <a:p>
          <a:endParaRPr lang="en-US"/>
        </a:p>
      </dgm:t>
    </dgm:pt>
    <dgm:pt modelId="{A8AA0C0F-9A7A-8846-B74F-7EBEBE41B3F2}" type="sibTrans" cxnId="{6F20A545-3CA4-4545-9719-382FFB475A3F}">
      <dgm:prSet/>
      <dgm:spPr/>
      <dgm:t>
        <a:bodyPr/>
        <a:lstStyle/>
        <a:p>
          <a:endParaRPr lang="en-US"/>
        </a:p>
      </dgm:t>
    </dgm:pt>
    <dgm:pt modelId="{3B4FD2CF-D5BA-4248-93F5-13582CE2A325}">
      <dgm:prSet phldrT="[Text]" custT="1"/>
      <dgm:spPr/>
      <dgm:t>
        <a:bodyPr/>
        <a:lstStyle/>
        <a:p>
          <a:r>
            <a:rPr lang="en-US" sz="1800" dirty="0">
              <a:solidFill>
                <a:srgbClr val="FFFF00"/>
              </a:solidFill>
              <a:latin typeface="American Typewriter" panose="02090604020004020304" pitchFamily="18" charset="77"/>
            </a:rPr>
            <a:t>But, I need to provision servers</a:t>
          </a:r>
        </a:p>
      </dgm:t>
    </dgm:pt>
    <dgm:pt modelId="{35E98656-6345-C84D-8055-7F974598B510}" type="parTrans" cxnId="{D2C5FA81-A53B-764A-870E-0100DB2970E8}">
      <dgm:prSet/>
      <dgm:spPr/>
      <dgm:t>
        <a:bodyPr/>
        <a:lstStyle/>
        <a:p>
          <a:endParaRPr lang="en-US"/>
        </a:p>
      </dgm:t>
    </dgm:pt>
    <dgm:pt modelId="{F000E1B3-33AD-0C4A-8F05-EA5C18120C40}" type="sibTrans" cxnId="{D2C5FA81-A53B-764A-870E-0100DB2970E8}">
      <dgm:prSet/>
      <dgm:spPr/>
      <dgm:t>
        <a:bodyPr/>
        <a:lstStyle/>
        <a:p>
          <a:endParaRPr lang="en-US"/>
        </a:p>
      </dgm:t>
    </dgm:pt>
    <dgm:pt modelId="{1F18BA93-71E0-D44E-9847-D58CE8568703}">
      <dgm:prSet phldrT="[Text]" custT="1"/>
      <dgm:spPr/>
      <dgm:t>
        <a:bodyPr/>
        <a:lstStyle/>
        <a:p>
          <a:r>
            <a:rPr lang="en-US" sz="1800" dirty="0">
              <a:solidFill>
                <a:srgbClr val="FFFF00"/>
              </a:solidFill>
              <a:latin typeface="American Typewriter" panose="02090604020004020304" pitchFamily="18" charset="77"/>
            </a:rPr>
            <a:t>Store the secrets elsewhere</a:t>
          </a:r>
        </a:p>
      </dgm:t>
    </dgm:pt>
    <dgm:pt modelId="{8B0E5559-C72F-0E40-A3C9-D38CF422C715}" type="parTrans" cxnId="{9D4A2724-51D5-4647-B1E6-DE010956067D}">
      <dgm:prSet/>
      <dgm:spPr/>
      <dgm:t>
        <a:bodyPr/>
        <a:lstStyle/>
        <a:p>
          <a:endParaRPr lang="en-US"/>
        </a:p>
      </dgm:t>
    </dgm:pt>
    <dgm:pt modelId="{DB6C55CD-E135-BF4E-A421-69CB99547D2A}" type="sibTrans" cxnId="{9D4A2724-51D5-4647-B1E6-DE010956067D}">
      <dgm:prSet/>
      <dgm:spPr/>
      <dgm:t>
        <a:bodyPr/>
        <a:lstStyle/>
        <a:p>
          <a:endParaRPr lang="en-US"/>
        </a:p>
      </dgm:t>
    </dgm:pt>
    <dgm:pt modelId="{520C553B-3AE0-7E45-889F-7243A836058D}">
      <dgm:prSet phldrT="[Text]" custT="1"/>
      <dgm:spPr/>
      <dgm:t>
        <a:bodyPr/>
        <a:lstStyle/>
        <a:p>
          <a:r>
            <a:rPr lang="en-US" sz="1800" dirty="0">
              <a:solidFill>
                <a:srgbClr val="FFFF00"/>
              </a:solidFill>
              <a:latin typeface="American Typewriter" panose="02090604020004020304" pitchFamily="18" charset="77"/>
            </a:rPr>
            <a:t>Vulnerable to exposure</a:t>
          </a:r>
        </a:p>
      </dgm:t>
    </dgm:pt>
    <dgm:pt modelId="{3D5D9FDD-C689-C04F-9750-D821CDF69FD8}" type="parTrans" cxnId="{A044D318-6A81-664D-84D9-18BBDFF5F6B4}">
      <dgm:prSet/>
      <dgm:spPr/>
      <dgm:t>
        <a:bodyPr/>
        <a:lstStyle/>
        <a:p>
          <a:endParaRPr lang="en-US"/>
        </a:p>
      </dgm:t>
    </dgm:pt>
    <dgm:pt modelId="{7CD6F113-E675-2E4A-A09F-07E7FD557C64}" type="sibTrans" cxnId="{A044D318-6A81-664D-84D9-18BBDFF5F6B4}">
      <dgm:prSet/>
      <dgm:spPr/>
      <dgm:t>
        <a:bodyPr/>
        <a:lstStyle/>
        <a:p>
          <a:endParaRPr lang="en-US"/>
        </a:p>
      </dgm:t>
    </dgm:pt>
    <dgm:pt modelId="{F312EF00-3A69-E640-A83F-C304704BAE09}" type="pres">
      <dgm:prSet presAssocID="{42230FFE-0FD6-B34F-A89A-6F1ED5EF76DE}" presName="cycle" presStyleCnt="0">
        <dgm:presLayoutVars>
          <dgm:dir/>
          <dgm:resizeHandles val="exact"/>
        </dgm:presLayoutVars>
      </dgm:prSet>
      <dgm:spPr/>
    </dgm:pt>
    <dgm:pt modelId="{284F435E-B952-1444-AADB-3D33B742D6B4}" type="pres">
      <dgm:prSet presAssocID="{1D9D2B92-CA3D-644E-B76C-055CF82617BA}" presName="dummy" presStyleCnt="0"/>
      <dgm:spPr/>
    </dgm:pt>
    <dgm:pt modelId="{6B7323B6-DD22-3841-B85C-A1DEE8B8647F}" type="pres">
      <dgm:prSet presAssocID="{1D9D2B92-CA3D-644E-B76C-055CF82617BA}" presName="node" presStyleLbl="revTx" presStyleIdx="0" presStyleCnt="4">
        <dgm:presLayoutVars>
          <dgm:bulletEnabled val="1"/>
        </dgm:presLayoutVars>
      </dgm:prSet>
      <dgm:spPr/>
    </dgm:pt>
    <dgm:pt modelId="{5BACC6EB-92A5-0548-AC1B-2646786CA0C6}" type="pres">
      <dgm:prSet presAssocID="{A8AA0C0F-9A7A-8846-B74F-7EBEBE41B3F2}" presName="sibTrans" presStyleLbl="node1" presStyleIdx="0" presStyleCnt="4"/>
      <dgm:spPr/>
    </dgm:pt>
    <dgm:pt modelId="{D948E7F1-109A-F44E-B227-BFB841B6B9A8}" type="pres">
      <dgm:prSet presAssocID="{3B4FD2CF-D5BA-4248-93F5-13582CE2A325}" presName="dummy" presStyleCnt="0"/>
      <dgm:spPr/>
    </dgm:pt>
    <dgm:pt modelId="{A727CE42-E3CE-824E-947B-FB001AE1FDA7}" type="pres">
      <dgm:prSet presAssocID="{3B4FD2CF-D5BA-4248-93F5-13582CE2A325}" presName="node" presStyleLbl="revTx" presStyleIdx="1" presStyleCnt="4">
        <dgm:presLayoutVars>
          <dgm:bulletEnabled val="1"/>
        </dgm:presLayoutVars>
      </dgm:prSet>
      <dgm:spPr/>
    </dgm:pt>
    <dgm:pt modelId="{63364C52-C4B3-704C-A072-41B1448F6745}" type="pres">
      <dgm:prSet presAssocID="{F000E1B3-33AD-0C4A-8F05-EA5C18120C40}" presName="sibTrans" presStyleLbl="node1" presStyleIdx="1" presStyleCnt="4"/>
      <dgm:spPr/>
    </dgm:pt>
    <dgm:pt modelId="{DAA53C17-816D-6C40-AA37-6FC8F82C02AF}" type="pres">
      <dgm:prSet presAssocID="{1F18BA93-71E0-D44E-9847-D58CE8568703}" presName="dummy" presStyleCnt="0"/>
      <dgm:spPr/>
    </dgm:pt>
    <dgm:pt modelId="{48223481-EB40-BE44-98A1-4D0ECD1C5AEB}" type="pres">
      <dgm:prSet presAssocID="{1F18BA93-71E0-D44E-9847-D58CE8568703}" presName="node" presStyleLbl="revTx" presStyleIdx="2" presStyleCnt="4">
        <dgm:presLayoutVars>
          <dgm:bulletEnabled val="1"/>
        </dgm:presLayoutVars>
      </dgm:prSet>
      <dgm:spPr/>
    </dgm:pt>
    <dgm:pt modelId="{0A23BB10-8D6F-8743-813C-51E6333ECD19}" type="pres">
      <dgm:prSet presAssocID="{DB6C55CD-E135-BF4E-A421-69CB99547D2A}" presName="sibTrans" presStyleLbl="node1" presStyleIdx="2" presStyleCnt="4"/>
      <dgm:spPr/>
    </dgm:pt>
    <dgm:pt modelId="{78CC6426-DF2D-AE44-A117-ECCA2E3920D3}" type="pres">
      <dgm:prSet presAssocID="{520C553B-3AE0-7E45-889F-7243A836058D}" presName="dummy" presStyleCnt="0"/>
      <dgm:spPr/>
    </dgm:pt>
    <dgm:pt modelId="{ADE36596-2F2E-D346-A9FE-F730EC0CCCEB}" type="pres">
      <dgm:prSet presAssocID="{520C553B-3AE0-7E45-889F-7243A836058D}" presName="node" presStyleLbl="revTx" presStyleIdx="3" presStyleCnt="4">
        <dgm:presLayoutVars>
          <dgm:bulletEnabled val="1"/>
        </dgm:presLayoutVars>
      </dgm:prSet>
      <dgm:spPr/>
    </dgm:pt>
    <dgm:pt modelId="{D274316E-93AB-8B42-BAA9-460BD7294767}" type="pres">
      <dgm:prSet presAssocID="{7CD6F113-E675-2E4A-A09F-07E7FD557C64}" presName="sibTrans" presStyleLbl="node1" presStyleIdx="3" presStyleCnt="4"/>
      <dgm:spPr/>
    </dgm:pt>
  </dgm:ptLst>
  <dgm:cxnLst>
    <dgm:cxn modelId="{6BCE9309-21DA-5A4B-BBA4-1D934A0248DB}" type="presOf" srcId="{F000E1B3-33AD-0C4A-8F05-EA5C18120C40}" destId="{63364C52-C4B3-704C-A072-41B1448F6745}" srcOrd="0" destOrd="0" presId="urn:microsoft.com/office/officeart/2005/8/layout/cycle1"/>
    <dgm:cxn modelId="{A044D318-6A81-664D-84D9-18BBDFF5F6B4}" srcId="{42230FFE-0FD6-B34F-A89A-6F1ED5EF76DE}" destId="{520C553B-3AE0-7E45-889F-7243A836058D}" srcOrd="3" destOrd="0" parTransId="{3D5D9FDD-C689-C04F-9750-D821CDF69FD8}" sibTransId="{7CD6F113-E675-2E4A-A09F-07E7FD557C64}"/>
    <dgm:cxn modelId="{9D4A2724-51D5-4647-B1E6-DE010956067D}" srcId="{42230FFE-0FD6-B34F-A89A-6F1ED5EF76DE}" destId="{1F18BA93-71E0-D44E-9847-D58CE8568703}" srcOrd="2" destOrd="0" parTransId="{8B0E5559-C72F-0E40-A3C9-D38CF422C715}" sibTransId="{DB6C55CD-E135-BF4E-A421-69CB99547D2A}"/>
    <dgm:cxn modelId="{6F20A545-3CA4-4545-9719-382FFB475A3F}" srcId="{42230FFE-0FD6-B34F-A89A-6F1ED5EF76DE}" destId="{1D9D2B92-CA3D-644E-B76C-055CF82617BA}" srcOrd="0" destOrd="0" parTransId="{2624BA8F-C4B5-8841-B4E3-FE245B8DF5C2}" sibTransId="{A8AA0C0F-9A7A-8846-B74F-7EBEBE41B3F2}"/>
    <dgm:cxn modelId="{81BFD14C-D4DC-DC4C-97CA-6AF164AAB05A}" type="presOf" srcId="{1D9D2B92-CA3D-644E-B76C-055CF82617BA}" destId="{6B7323B6-DD22-3841-B85C-A1DEE8B8647F}" srcOrd="0" destOrd="0" presId="urn:microsoft.com/office/officeart/2005/8/layout/cycle1"/>
    <dgm:cxn modelId="{6AD95B5A-63BB-054E-97CE-F88D74DE3AD1}" type="presOf" srcId="{42230FFE-0FD6-B34F-A89A-6F1ED5EF76DE}" destId="{F312EF00-3A69-E640-A83F-C304704BAE09}" srcOrd="0" destOrd="0" presId="urn:microsoft.com/office/officeart/2005/8/layout/cycle1"/>
    <dgm:cxn modelId="{B3658B5E-2AA6-3A46-89DA-BB7B82D9DA30}" type="presOf" srcId="{1F18BA93-71E0-D44E-9847-D58CE8568703}" destId="{48223481-EB40-BE44-98A1-4D0ECD1C5AEB}" srcOrd="0" destOrd="0" presId="urn:microsoft.com/office/officeart/2005/8/layout/cycle1"/>
    <dgm:cxn modelId="{D2C5FA81-A53B-764A-870E-0100DB2970E8}" srcId="{42230FFE-0FD6-B34F-A89A-6F1ED5EF76DE}" destId="{3B4FD2CF-D5BA-4248-93F5-13582CE2A325}" srcOrd="1" destOrd="0" parTransId="{35E98656-6345-C84D-8055-7F974598B510}" sibTransId="{F000E1B3-33AD-0C4A-8F05-EA5C18120C40}"/>
    <dgm:cxn modelId="{57AA418D-B754-1040-8297-49DEEBFA67C2}" type="presOf" srcId="{3B4FD2CF-D5BA-4248-93F5-13582CE2A325}" destId="{A727CE42-E3CE-824E-947B-FB001AE1FDA7}" srcOrd="0" destOrd="0" presId="urn:microsoft.com/office/officeart/2005/8/layout/cycle1"/>
    <dgm:cxn modelId="{33F37F92-F162-2843-B282-C1DB08A3BC94}" type="presOf" srcId="{520C553B-3AE0-7E45-889F-7243A836058D}" destId="{ADE36596-2F2E-D346-A9FE-F730EC0CCCEB}" srcOrd="0" destOrd="0" presId="urn:microsoft.com/office/officeart/2005/8/layout/cycle1"/>
    <dgm:cxn modelId="{085C17C7-86ED-074B-90BD-21D35092DF52}" type="presOf" srcId="{A8AA0C0F-9A7A-8846-B74F-7EBEBE41B3F2}" destId="{5BACC6EB-92A5-0548-AC1B-2646786CA0C6}" srcOrd="0" destOrd="0" presId="urn:microsoft.com/office/officeart/2005/8/layout/cycle1"/>
    <dgm:cxn modelId="{F95908DB-5F9F-F04C-BBD8-544B1CDACFB6}" type="presOf" srcId="{DB6C55CD-E135-BF4E-A421-69CB99547D2A}" destId="{0A23BB10-8D6F-8743-813C-51E6333ECD19}" srcOrd="0" destOrd="0" presId="urn:microsoft.com/office/officeart/2005/8/layout/cycle1"/>
    <dgm:cxn modelId="{BC8C52E3-350D-D340-BE11-1EF5A1328E2C}" type="presOf" srcId="{7CD6F113-E675-2E4A-A09F-07E7FD557C64}" destId="{D274316E-93AB-8B42-BAA9-460BD7294767}" srcOrd="0" destOrd="0" presId="urn:microsoft.com/office/officeart/2005/8/layout/cycle1"/>
    <dgm:cxn modelId="{62E6BCD5-0867-6F4F-A917-492E28B9C843}" type="presParOf" srcId="{F312EF00-3A69-E640-A83F-C304704BAE09}" destId="{284F435E-B952-1444-AADB-3D33B742D6B4}" srcOrd="0" destOrd="0" presId="urn:microsoft.com/office/officeart/2005/8/layout/cycle1"/>
    <dgm:cxn modelId="{593A848E-A998-194F-8745-D02339990652}" type="presParOf" srcId="{F312EF00-3A69-E640-A83F-C304704BAE09}" destId="{6B7323B6-DD22-3841-B85C-A1DEE8B8647F}" srcOrd="1" destOrd="0" presId="urn:microsoft.com/office/officeart/2005/8/layout/cycle1"/>
    <dgm:cxn modelId="{FC5AD4B3-8908-8544-8DD3-EE01A41FA061}" type="presParOf" srcId="{F312EF00-3A69-E640-A83F-C304704BAE09}" destId="{5BACC6EB-92A5-0548-AC1B-2646786CA0C6}" srcOrd="2" destOrd="0" presId="urn:microsoft.com/office/officeart/2005/8/layout/cycle1"/>
    <dgm:cxn modelId="{9E4BC770-0E83-C949-951E-953C70802ABA}" type="presParOf" srcId="{F312EF00-3A69-E640-A83F-C304704BAE09}" destId="{D948E7F1-109A-F44E-B227-BFB841B6B9A8}" srcOrd="3" destOrd="0" presId="urn:microsoft.com/office/officeart/2005/8/layout/cycle1"/>
    <dgm:cxn modelId="{F2B95868-C178-3346-8CCE-7FF8D05CECD2}" type="presParOf" srcId="{F312EF00-3A69-E640-A83F-C304704BAE09}" destId="{A727CE42-E3CE-824E-947B-FB001AE1FDA7}" srcOrd="4" destOrd="0" presId="urn:microsoft.com/office/officeart/2005/8/layout/cycle1"/>
    <dgm:cxn modelId="{17D4F8F8-7EC2-D04B-AA62-74D11E9D3AE3}" type="presParOf" srcId="{F312EF00-3A69-E640-A83F-C304704BAE09}" destId="{63364C52-C4B3-704C-A072-41B1448F6745}" srcOrd="5" destOrd="0" presId="urn:microsoft.com/office/officeart/2005/8/layout/cycle1"/>
    <dgm:cxn modelId="{032AD1A2-332B-1A4C-AC07-F04AE729E9D4}" type="presParOf" srcId="{F312EF00-3A69-E640-A83F-C304704BAE09}" destId="{DAA53C17-816D-6C40-AA37-6FC8F82C02AF}" srcOrd="6" destOrd="0" presId="urn:microsoft.com/office/officeart/2005/8/layout/cycle1"/>
    <dgm:cxn modelId="{A0336C4E-273D-1148-84B8-C9308DE4F930}" type="presParOf" srcId="{F312EF00-3A69-E640-A83F-C304704BAE09}" destId="{48223481-EB40-BE44-98A1-4D0ECD1C5AEB}" srcOrd="7" destOrd="0" presId="urn:microsoft.com/office/officeart/2005/8/layout/cycle1"/>
    <dgm:cxn modelId="{42ABBBCB-EDFF-F74F-8E3A-72539FE90A77}" type="presParOf" srcId="{F312EF00-3A69-E640-A83F-C304704BAE09}" destId="{0A23BB10-8D6F-8743-813C-51E6333ECD19}" srcOrd="8" destOrd="0" presId="urn:microsoft.com/office/officeart/2005/8/layout/cycle1"/>
    <dgm:cxn modelId="{C07985E2-5499-6F4B-8B32-091ABC875A4B}" type="presParOf" srcId="{F312EF00-3A69-E640-A83F-C304704BAE09}" destId="{78CC6426-DF2D-AE44-A117-ECCA2E3920D3}" srcOrd="9" destOrd="0" presId="urn:microsoft.com/office/officeart/2005/8/layout/cycle1"/>
    <dgm:cxn modelId="{F921CCA2-1696-0249-A0F2-28D634C6E5FB}" type="presParOf" srcId="{F312EF00-3A69-E640-A83F-C304704BAE09}" destId="{ADE36596-2F2E-D346-A9FE-F730EC0CCCEB}" srcOrd="10" destOrd="0" presId="urn:microsoft.com/office/officeart/2005/8/layout/cycle1"/>
    <dgm:cxn modelId="{683BF9C8-FEB2-5742-BA44-FF5B4C29F808}" type="presParOf" srcId="{F312EF00-3A69-E640-A83F-C304704BAE09}" destId="{D274316E-93AB-8B42-BAA9-460BD7294767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7323B6-DD22-3841-B85C-A1DEE8B8647F}">
      <dsp:nvSpPr>
        <dsp:cNvPr id="0" name=""/>
        <dsp:cNvSpPr/>
      </dsp:nvSpPr>
      <dsp:spPr>
        <a:xfrm>
          <a:off x="3551358" y="90962"/>
          <a:ext cx="1437679" cy="14376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FFFF00"/>
              </a:solidFill>
              <a:latin typeface="American Typewriter" panose="02090604020004020304" pitchFamily="18" charset="77"/>
            </a:rPr>
            <a:t>Cannot commit secrets to source control</a:t>
          </a:r>
        </a:p>
      </dsp:txBody>
      <dsp:txXfrm>
        <a:off x="3551358" y="90962"/>
        <a:ext cx="1437679" cy="1437679"/>
      </dsp:txXfrm>
    </dsp:sp>
    <dsp:sp modelId="{5BACC6EB-92A5-0548-AC1B-2646786CA0C6}">
      <dsp:nvSpPr>
        <dsp:cNvPr id="0" name=""/>
        <dsp:cNvSpPr/>
      </dsp:nvSpPr>
      <dsp:spPr>
        <a:xfrm>
          <a:off x="1015841" y="-158"/>
          <a:ext cx="4064317" cy="4064317"/>
        </a:xfrm>
        <a:prstGeom prst="circularArrow">
          <a:avLst>
            <a:gd name="adj1" fmla="val 6898"/>
            <a:gd name="adj2" fmla="val 465012"/>
            <a:gd name="adj3" fmla="val 550847"/>
            <a:gd name="adj4" fmla="val 20584141"/>
            <a:gd name="adj5" fmla="val 804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727CE42-E3CE-824E-947B-FB001AE1FDA7}">
      <dsp:nvSpPr>
        <dsp:cNvPr id="0" name=""/>
        <dsp:cNvSpPr/>
      </dsp:nvSpPr>
      <dsp:spPr>
        <a:xfrm>
          <a:off x="3551358" y="2535358"/>
          <a:ext cx="1437679" cy="14376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FFFF00"/>
              </a:solidFill>
              <a:latin typeface="American Typewriter" panose="02090604020004020304" pitchFamily="18" charset="77"/>
            </a:rPr>
            <a:t>But, I need to provision servers</a:t>
          </a:r>
        </a:p>
      </dsp:txBody>
      <dsp:txXfrm>
        <a:off x="3551358" y="2535358"/>
        <a:ext cx="1437679" cy="1437679"/>
      </dsp:txXfrm>
    </dsp:sp>
    <dsp:sp modelId="{63364C52-C4B3-704C-A072-41B1448F6745}">
      <dsp:nvSpPr>
        <dsp:cNvPr id="0" name=""/>
        <dsp:cNvSpPr/>
      </dsp:nvSpPr>
      <dsp:spPr>
        <a:xfrm>
          <a:off x="1015841" y="-158"/>
          <a:ext cx="4064317" cy="4064317"/>
        </a:xfrm>
        <a:prstGeom prst="circularArrow">
          <a:avLst>
            <a:gd name="adj1" fmla="val 6898"/>
            <a:gd name="adj2" fmla="val 465012"/>
            <a:gd name="adj3" fmla="val 5950847"/>
            <a:gd name="adj4" fmla="val 4384141"/>
            <a:gd name="adj5" fmla="val 804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8223481-EB40-BE44-98A1-4D0ECD1C5AEB}">
      <dsp:nvSpPr>
        <dsp:cNvPr id="0" name=""/>
        <dsp:cNvSpPr/>
      </dsp:nvSpPr>
      <dsp:spPr>
        <a:xfrm>
          <a:off x="1106962" y="2535358"/>
          <a:ext cx="1437679" cy="14376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FFFF00"/>
              </a:solidFill>
              <a:latin typeface="American Typewriter" panose="02090604020004020304" pitchFamily="18" charset="77"/>
            </a:rPr>
            <a:t>Store the secrets elsewhere</a:t>
          </a:r>
        </a:p>
      </dsp:txBody>
      <dsp:txXfrm>
        <a:off x="1106962" y="2535358"/>
        <a:ext cx="1437679" cy="1437679"/>
      </dsp:txXfrm>
    </dsp:sp>
    <dsp:sp modelId="{0A23BB10-8D6F-8743-813C-51E6333ECD19}">
      <dsp:nvSpPr>
        <dsp:cNvPr id="0" name=""/>
        <dsp:cNvSpPr/>
      </dsp:nvSpPr>
      <dsp:spPr>
        <a:xfrm>
          <a:off x="1015841" y="-158"/>
          <a:ext cx="4064317" cy="4064317"/>
        </a:xfrm>
        <a:prstGeom prst="circularArrow">
          <a:avLst>
            <a:gd name="adj1" fmla="val 6898"/>
            <a:gd name="adj2" fmla="val 465012"/>
            <a:gd name="adj3" fmla="val 11350847"/>
            <a:gd name="adj4" fmla="val 9784141"/>
            <a:gd name="adj5" fmla="val 804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DE36596-2F2E-D346-A9FE-F730EC0CCCEB}">
      <dsp:nvSpPr>
        <dsp:cNvPr id="0" name=""/>
        <dsp:cNvSpPr/>
      </dsp:nvSpPr>
      <dsp:spPr>
        <a:xfrm>
          <a:off x="1106962" y="90962"/>
          <a:ext cx="1437679" cy="14376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FFFF00"/>
              </a:solidFill>
              <a:latin typeface="American Typewriter" panose="02090604020004020304" pitchFamily="18" charset="77"/>
            </a:rPr>
            <a:t>Vulnerable to exposure</a:t>
          </a:r>
        </a:p>
      </dsp:txBody>
      <dsp:txXfrm>
        <a:off x="1106962" y="90962"/>
        <a:ext cx="1437679" cy="1437679"/>
      </dsp:txXfrm>
    </dsp:sp>
    <dsp:sp modelId="{D274316E-93AB-8B42-BAA9-460BD7294767}">
      <dsp:nvSpPr>
        <dsp:cNvPr id="0" name=""/>
        <dsp:cNvSpPr/>
      </dsp:nvSpPr>
      <dsp:spPr>
        <a:xfrm>
          <a:off x="1015841" y="-158"/>
          <a:ext cx="4064317" cy="4064317"/>
        </a:xfrm>
        <a:prstGeom prst="circularArrow">
          <a:avLst>
            <a:gd name="adj1" fmla="val 6898"/>
            <a:gd name="adj2" fmla="val 465012"/>
            <a:gd name="adj3" fmla="val 16750847"/>
            <a:gd name="adj4" fmla="val 15184141"/>
            <a:gd name="adj5" fmla="val 804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jp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sz="1100" dirty="0">
                <a:latin typeface="American Typewriter" panose="02090604020004020304" pitchFamily="18" charset="77"/>
                <a:ea typeface="Arial" charset="0"/>
                <a:cs typeface="Arial" charset="0"/>
              </a:rPr>
              <a:t>to provide symmetric encryption keyed to a user-supplied password. This means that the same password is used to encrypt and decrypt content, which is helpful from a usability standpoint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912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6178" y="4399599"/>
            <a:ext cx="5485800" cy="36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4588"/>
            <a:ext cx="5483225" cy="308451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9453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8520600" cy="3342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64933" y="45710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809762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iple 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64933" y="45710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298450" y="2423400"/>
            <a:ext cx="2175000" cy="39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None/>
              <a:defRPr sz="2000"/>
            </a:lvl1pPr>
            <a:lvl2pPr lvl="1" rtl="0">
              <a:spcBef>
                <a:spcPts val="0"/>
              </a:spcBef>
              <a:buNone/>
              <a:defRPr sz="2000"/>
            </a:lvl2pPr>
            <a:lvl3pPr lvl="2" rtl="0">
              <a:spcBef>
                <a:spcPts val="0"/>
              </a:spcBef>
              <a:buNone/>
              <a:defRPr sz="2000"/>
            </a:lvl3pPr>
            <a:lvl4pPr lvl="3" rtl="0">
              <a:spcBef>
                <a:spcPts val="0"/>
              </a:spcBef>
              <a:buNone/>
              <a:defRPr sz="2000"/>
            </a:lvl4pPr>
            <a:lvl5pPr lvl="4" rtl="0">
              <a:spcBef>
                <a:spcPts val="0"/>
              </a:spcBef>
              <a:buNone/>
              <a:defRPr sz="2000"/>
            </a:lvl5pPr>
            <a:lvl6pPr lvl="5" rtl="0">
              <a:spcBef>
                <a:spcPts val="0"/>
              </a:spcBef>
              <a:buNone/>
              <a:defRPr sz="2000"/>
            </a:lvl6pPr>
            <a:lvl7pPr lvl="6" rtl="0">
              <a:spcBef>
                <a:spcPts val="0"/>
              </a:spcBef>
              <a:buNone/>
              <a:defRPr sz="2000"/>
            </a:lvl7pPr>
            <a:lvl8pPr lvl="7" rtl="0">
              <a:spcBef>
                <a:spcPts val="0"/>
              </a:spcBef>
              <a:buNone/>
              <a:defRPr sz="2000"/>
            </a:lvl8pPr>
            <a:lvl9pPr lvl="8" rtl="0">
              <a:spcBef>
                <a:spcPts val="0"/>
              </a:spcBef>
              <a:buNone/>
              <a:defRPr sz="20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2625075" y="2423400"/>
            <a:ext cx="1916400" cy="184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829338" y="2423400"/>
            <a:ext cx="1916400" cy="184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800"/>
              <a:buChar char="●"/>
              <a:defRPr/>
            </a:lvl1pPr>
            <a:lvl2pPr lvl="1" rtl="0">
              <a:spcBef>
                <a:spcPts val="0"/>
              </a:spcBef>
              <a:buSzPts val="1400"/>
              <a:buChar char="○"/>
              <a:defRPr/>
            </a:lvl2pPr>
            <a:lvl3pPr lvl="2" rtl="0">
              <a:spcBef>
                <a:spcPts val="0"/>
              </a:spcBef>
              <a:buSzPts val="1400"/>
              <a:buChar char="■"/>
              <a:defRPr/>
            </a:lvl3pPr>
            <a:lvl4pPr lvl="3" rtl="0">
              <a:spcBef>
                <a:spcPts val="0"/>
              </a:spcBef>
              <a:buSzPts val="1400"/>
              <a:buChar char="●"/>
              <a:defRPr/>
            </a:lvl4pPr>
            <a:lvl5pPr lvl="4" rtl="0">
              <a:spcBef>
                <a:spcPts val="0"/>
              </a:spcBef>
              <a:buSzPts val="1400"/>
              <a:buChar char="○"/>
              <a:defRPr/>
            </a:lvl5pPr>
            <a:lvl6pPr lvl="5" rtl="0">
              <a:spcBef>
                <a:spcPts val="0"/>
              </a:spcBef>
              <a:buSzPts val="1400"/>
              <a:buChar char="■"/>
              <a:defRPr/>
            </a:lvl6pPr>
            <a:lvl7pPr lvl="6" rtl="0">
              <a:spcBef>
                <a:spcPts val="0"/>
              </a:spcBef>
              <a:buSzPts val="1400"/>
              <a:buChar char="●"/>
              <a:defRPr/>
            </a:lvl7pPr>
            <a:lvl8pPr lvl="7" rtl="0">
              <a:spcBef>
                <a:spcPts val="0"/>
              </a:spcBef>
              <a:buSzPts val="1400"/>
              <a:buChar char="○"/>
              <a:defRPr/>
            </a:lvl8pPr>
            <a:lvl9pPr lvl="8" rtl="0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3"/>
          </p:nvPr>
        </p:nvSpPr>
        <p:spPr>
          <a:xfrm>
            <a:off x="7033600" y="2423400"/>
            <a:ext cx="1916400" cy="184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800"/>
              <a:buChar char="●"/>
              <a:defRPr/>
            </a:lvl1pPr>
            <a:lvl2pPr lvl="1" rtl="0">
              <a:spcBef>
                <a:spcPts val="0"/>
              </a:spcBef>
              <a:buSzPts val="1400"/>
              <a:buChar char="○"/>
              <a:defRPr/>
            </a:lvl2pPr>
            <a:lvl3pPr lvl="2" rtl="0">
              <a:spcBef>
                <a:spcPts val="0"/>
              </a:spcBef>
              <a:buSzPts val="1400"/>
              <a:buChar char="■"/>
              <a:defRPr/>
            </a:lvl3pPr>
            <a:lvl4pPr lvl="3" rtl="0">
              <a:spcBef>
                <a:spcPts val="0"/>
              </a:spcBef>
              <a:buSzPts val="1400"/>
              <a:buChar char="●"/>
              <a:defRPr/>
            </a:lvl4pPr>
            <a:lvl5pPr lvl="4" rtl="0">
              <a:spcBef>
                <a:spcPts val="0"/>
              </a:spcBef>
              <a:buSzPts val="1400"/>
              <a:buChar char="○"/>
              <a:defRPr/>
            </a:lvl5pPr>
            <a:lvl6pPr lvl="5" rtl="0">
              <a:spcBef>
                <a:spcPts val="0"/>
              </a:spcBef>
              <a:buSzPts val="1400"/>
              <a:buChar char="■"/>
              <a:defRPr/>
            </a:lvl6pPr>
            <a:lvl7pPr lvl="6" rtl="0">
              <a:spcBef>
                <a:spcPts val="0"/>
              </a:spcBef>
              <a:buSzPts val="1400"/>
              <a:buChar char="●"/>
              <a:defRPr/>
            </a:lvl7pPr>
            <a:lvl8pPr lvl="7" rtl="0">
              <a:spcBef>
                <a:spcPts val="0"/>
              </a:spcBef>
              <a:buSzPts val="1400"/>
              <a:buChar char="○"/>
              <a:defRPr/>
            </a:lvl8pPr>
            <a:lvl9pPr lvl="8" rtl="0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138778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ontino Deck Gradient Theme ">
    <p:bg>
      <p:bgPr>
        <a:gradFill>
          <a:gsLst>
            <a:gs pos="0">
              <a:srgbClr val="0000FF"/>
            </a:gs>
            <a:gs pos="100000">
              <a:srgbClr val="45F5FF"/>
            </a:gs>
          </a:gsLst>
          <a:lin ang="0" scaled="0"/>
        </a:gra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218541" y="362328"/>
            <a:ext cx="82965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88373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1400"/>
            </a:lvl9pPr>
          </a:lstStyle>
          <a:p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228623" y="228478"/>
            <a:ext cx="868770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19997" y="0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228623" y="4714954"/>
            <a:ext cx="868770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19997" y="0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228623" y="4802261"/>
            <a:ext cx="687900" cy="110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1817" y="2191"/>
                </a:moveTo>
                <a:cubicBezTo>
                  <a:pt x="51817" y="50958"/>
                  <a:pt x="51817" y="50958"/>
                  <a:pt x="51817" y="50958"/>
                </a:cubicBezTo>
                <a:cubicBezTo>
                  <a:pt x="51861" y="63835"/>
                  <a:pt x="51861" y="63835"/>
                  <a:pt x="51861" y="63835"/>
                </a:cubicBezTo>
                <a:cubicBezTo>
                  <a:pt x="51861" y="73972"/>
                  <a:pt x="51861" y="73972"/>
                  <a:pt x="51861" y="73972"/>
                </a:cubicBezTo>
                <a:cubicBezTo>
                  <a:pt x="51904" y="78356"/>
                  <a:pt x="51904" y="78356"/>
                  <a:pt x="51904" y="78356"/>
                </a:cubicBezTo>
                <a:cubicBezTo>
                  <a:pt x="51817" y="78356"/>
                  <a:pt x="51817" y="78356"/>
                  <a:pt x="51817" y="78356"/>
                </a:cubicBezTo>
                <a:cubicBezTo>
                  <a:pt x="42954" y="2191"/>
                  <a:pt x="42954" y="2191"/>
                  <a:pt x="42954" y="2191"/>
                </a:cubicBezTo>
                <a:cubicBezTo>
                  <a:pt x="39224" y="2191"/>
                  <a:pt x="39224" y="2191"/>
                  <a:pt x="39224" y="2191"/>
                </a:cubicBezTo>
                <a:cubicBezTo>
                  <a:pt x="39224" y="117808"/>
                  <a:pt x="39224" y="117808"/>
                  <a:pt x="39224" y="117808"/>
                </a:cubicBezTo>
                <a:cubicBezTo>
                  <a:pt x="42910" y="117808"/>
                  <a:pt x="42910" y="117808"/>
                  <a:pt x="42910" y="117808"/>
                </a:cubicBezTo>
                <a:cubicBezTo>
                  <a:pt x="42910" y="69315"/>
                  <a:pt x="42910" y="69315"/>
                  <a:pt x="42910" y="69315"/>
                </a:cubicBezTo>
                <a:cubicBezTo>
                  <a:pt x="42910" y="55342"/>
                  <a:pt x="42910" y="55342"/>
                  <a:pt x="42910" y="55342"/>
                </a:cubicBezTo>
                <a:cubicBezTo>
                  <a:pt x="42866" y="44931"/>
                  <a:pt x="42866" y="44931"/>
                  <a:pt x="42866" y="44931"/>
                </a:cubicBezTo>
                <a:cubicBezTo>
                  <a:pt x="42866" y="40547"/>
                  <a:pt x="42866" y="40547"/>
                  <a:pt x="42866" y="40547"/>
                </a:cubicBezTo>
                <a:cubicBezTo>
                  <a:pt x="42954" y="40547"/>
                  <a:pt x="42954" y="40547"/>
                  <a:pt x="42954" y="40547"/>
                </a:cubicBezTo>
                <a:cubicBezTo>
                  <a:pt x="51773" y="117808"/>
                  <a:pt x="51773" y="117808"/>
                  <a:pt x="51773" y="117808"/>
                </a:cubicBezTo>
                <a:cubicBezTo>
                  <a:pt x="55502" y="117808"/>
                  <a:pt x="55502" y="117808"/>
                  <a:pt x="55502" y="117808"/>
                </a:cubicBezTo>
                <a:cubicBezTo>
                  <a:pt x="55502" y="2191"/>
                  <a:pt x="55502" y="2191"/>
                  <a:pt x="55502" y="2191"/>
                </a:cubicBezTo>
                <a:lnTo>
                  <a:pt x="51817" y="2191"/>
                </a:lnTo>
                <a:close/>
                <a:moveTo>
                  <a:pt x="73360" y="2191"/>
                </a:moveTo>
                <a:cubicBezTo>
                  <a:pt x="57915" y="2191"/>
                  <a:pt x="57915" y="2191"/>
                  <a:pt x="57915" y="2191"/>
                </a:cubicBezTo>
                <a:cubicBezTo>
                  <a:pt x="57915" y="23561"/>
                  <a:pt x="57915" y="23561"/>
                  <a:pt x="57915" y="23561"/>
                </a:cubicBezTo>
                <a:cubicBezTo>
                  <a:pt x="63795" y="23561"/>
                  <a:pt x="63795" y="23561"/>
                  <a:pt x="63795" y="23561"/>
                </a:cubicBezTo>
                <a:cubicBezTo>
                  <a:pt x="63795" y="117808"/>
                  <a:pt x="63795" y="117808"/>
                  <a:pt x="63795" y="117808"/>
                </a:cubicBezTo>
                <a:cubicBezTo>
                  <a:pt x="67480" y="117808"/>
                  <a:pt x="67480" y="117808"/>
                  <a:pt x="67480" y="117808"/>
                </a:cubicBezTo>
                <a:cubicBezTo>
                  <a:pt x="67480" y="23561"/>
                  <a:pt x="67480" y="23561"/>
                  <a:pt x="67480" y="23561"/>
                </a:cubicBezTo>
                <a:cubicBezTo>
                  <a:pt x="73360" y="23561"/>
                  <a:pt x="73360" y="23561"/>
                  <a:pt x="73360" y="23561"/>
                </a:cubicBezTo>
                <a:lnTo>
                  <a:pt x="73360" y="2191"/>
                </a:lnTo>
                <a:close/>
                <a:moveTo>
                  <a:pt x="76036" y="117808"/>
                </a:moveTo>
                <a:cubicBezTo>
                  <a:pt x="79722" y="117808"/>
                  <a:pt x="79722" y="117808"/>
                  <a:pt x="79722" y="117808"/>
                </a:cubicBezTo>
                <a:cubicBezTo>
                  <a:pt x="79722" y="2191"/>
                  <a:pt x="79722" y="2191"/>
                  <a:pt x="79722" y="2191"/>
                </a:cubicBezTo>
                <a:cubicBezTo>
                  <a:pt x="76036" y="2191"/>
                  <a:pt x="76036" y="2191"/>
                  <a:pt x="76036" y="2191"/>
                </a:cubicBezTo>
                <a:lnTo>
                  <a:pt x="76036" y="117808"/>
                </a:lnTo>
                <a:close/>
                <a:moveTo>
                  <a:pt x="95034" y="2191"/>
                </a:moveTo>
                <a:cubicBezTo>
                  <a:pt x="95034" y="50958"/>
                  <a:pt x="95034" y="50958"/>
                  <a:pt x="95034" y="50958"/>
                </a:cubicBezTo>
                <a:cubicBezTo>
                  <a:pt x="95034" y="63835"/>
                  <a:pt x="95034" y="63835"/>
                  <a:pt x="95034" y="63835"/>
                </a:cubicBezTo>
                <a:cubicBezTo>
                  <a:pt x="95078" y="73972"/>
                  <a:pt x="95078" y="73972"/>
                  <a:pt x="95078" y="73972"/>
                </a:cubicBezTo>
                <a:cubicBezTo>
                  <a:pt x="95078" y="78356"/>
                  <a:pt x="95078" y="78356"/>
                  <a:pt x="95078" y="78356"/>
                </a:cubicBezTo>
                <a:cubicBezTo>
                  <a:pt x="94990" y="78356"/>
                  <a:pt x="94990" y="78356"/>
                  <a:pt x="94990" y="78356"/>
                </a:cubicBezTo>
                <a:cubicBezTo>
                  <a:pt x="86171" y="2191"/>
                  <a:pt x="86171" y="2191"/>
                  <a:pt x="86171" y="2191"/>
                </a:cubicBezTo>
                <a:cubicBezTo>
                  <a:pt x="82442" y="2191"/>
                  <a:pt x="82442" y="2191"/>
                  <a:pt x="82442" y="2191"/>
                </a:cubicBezTo>
                <a:cubicBezTo>
                  <a:pt x="82442" y="117808"/>
                  <a:pt x="82442" y="117808"/>
                  <a:pt x="82442" y="117808"/>
                </a:cubicBezTo>
                <a:cubicBezTo>
                  <a:pt x="86127" y="117808"/>
                  <a:pt x="86127" y="117808"/>
                  <a:pt x="86127" y="117808"/>
                </a:cubicBezTo>
                <a:cubicBezTo>
                  <a:pt x="86127" y="69315"/>
                  <a:pt x="86127" y="69315"/>
                  <a:pt x="86127" y="69315"/>
                </a:cubicBezTo>
                <a:cubicBezTo>
                  <a:pt x="86084" y="55342"/>
                  <a:pt x="86084" y="55342"/>
                  <a:pt x="86084" y="55342"/>
                </a:cubicBezTo>
                <a:cubicBezTo>
                  <a:pt x="86084" y="44931"/>
                  <a:pt x="86084" y="44931"/>
                  <a:pt x="86084" y="44931"/>
                </a:cubicBezTo>
                <a:cubicBezTo>
                  <a:pt x="86040" y="40547"/>
                  <a:pt x="86040" y="40547"/>
                  <a:pt x="86040" y="40547"/>
                </a:cubicBezTo>
                <a:cubicBezTo>
                  <a:pt x="86127" y="40547"/>
                  <a:pt x="86127" y="40547"/>
                  <a:pt x="86127" y="40547"/>
                </a:cubicBezTo>
                <a:cubicBezTo>
                  <a:pt x="94990" y="117808"/>
                  <a:pt x="94990" y="117808"/>
                  <a:pt x="94990" y="117808"/>
                </a:cubicBezTo>
                <a:cubicBezTo>
                  <a:pt x="98720" y="117808"/>
                  <a:pt x="98720" y="117808"/>
                  <a:pt x="98720" y="117808"/>
                </a:cubicBezTo>
                <a:cubicBezTo>
                  <a:pt x="98720" y="2191"/>
                  <a:pt x="98720" y="2191"/>
                  <a:pt x="98720" y="2191"/>
                </a:cubicBezTo>
                <a:lnTo>
                  <a:pt x="95034" y="2191"/>
                </a:lnTo>
                <a:close/>
                <a:moveTo>
                  <a:pt x="110303" y="21643"/>
                </a:moveTo>
                <a:cubicBezTo>
                  <a:pt x="111444" y="21643"/>
                  <a:pt x="112453" y="23287"/>
                  <a:pt x="113374" y="26301"/>
                </a:cubicBezTo>
                <a:cubicBezTo>
                  <a:pt x="114252" y="29315"/>
                  <a:pt x="114998" y="33972"/>
                  <a:pt x="115480" y="39726"/>
                </a:cubicBezTo>
                <a:cubicBezTo>
                  <a:pt x="116007" y="45205"/>
                  <a:pt x="116270" y="52054"/>
                  <a:pt x="116270" y="60000"/>
                </a:cubicBezTo>
                <a:cubicBezTo>
                  <a:pt x="116270" y="67945"/>
                  <a:pt x="116007" y="74794"/>
                  <a:pt x="115480" y="80547"/>
                </a:cubicBezTo>
                <a:cubicBezTo>
                  <a:pt x="114998" y="86027"/>
                  <a:pt x="114252" y="90410"/>
                  <a:pt x="113374" y="93698"/>
                </a:cubicBezTo>
                <a:cubicBezTo>
                  <a:pt x="112453" y="96712"/>
                  <a:pt x="111444" y="98356"/>
                  <a:pt x="110303" y="98356"/>
                </a:cubicBezTo>
                <a:cubicBezTo>
                  <a:pt x="109162" y="98356"/>
                  <a:pt x="108109" y="96712"/>
                  <a:pt x="107232" y="93424"/>
                </a:cubicBezTo>
                <a:cubicBezTo>
                  <a:pt x="106310" y="90410"/>
                  <a:pt x="105608" y="86027"/>
                  <a:pt x="105082" y="80273"/>
                </a:cubicBezTo>
                <a:cubicBezTo>
                  <a:pt x="104555" y="74520"/>
                  <a:pt x="104292" y="67945"/>
                  <a:pt x="104292" y="60000"/>
                </a:cubicBezTo>
                <a:cubicBezTo>
                  <a:pt x="104292" y="52054"/>
                  <a:pt x="104555" y="45205"/>
                  <a:pt x="105082" y="39726"/>
                </a:cubicBezTo>
                <a:cubicBezTo>
                  <a:pt x="105608" y="33972"/>
                  <a:pt x="106310" y="29315"/>
                  <a:pt x="107232" y="26301"/>
                </a:cubicBezTo>
                <a:cubicBezTo>
                  <a:pt x="108109" y="23287"/>
                  <a:pt x="109162" y="21643"/>
                  <a:pt x="110303" y="21643"/>
                </a:cubicBezTo>
                <a:moveTo>
                  <a:pt x="21630" y="60000"/>
                </a:moveTo>
                <a:cubicBezTo>
                  <a:pt x="21630" y="52054"/>
                  <a:pt x="21893" y="45205"/>
                  <a:pt x="22420" y="39726"/>
                </a:cubicBezTo>
                <a:cubicBezTo>
                  <a:pt x="22946" y="33972"/>
                  <a:pt x="23648" y="29315"/>
                  <a:pt x="24570" y="26301"/>
                </a:cubicBezTo>
                <a:cubicBezTo>
                  <a:pt x="25447" y="23287"/>
                  <a:pt x="26457" y="21643"/>
                  <a:pt x="27597" y="21643"/>
                </a:cubicBezTo>
                <a:cubicBezTo>
                  <a:pt x="28738" y="21643"/>
                  <a:pt x="29791" y="23287"/>
                  <a:pt x="30669" y="26301"/>
                </a:cubicBezTo>
                <a:cubicBezTo>
                  <a:pt x="31590" y="29315"/>
                  <a:pt x="32292" y="33972"/>
                  <a:pt x="32819" y="39726"/>
                </a:cubicBezTo>
                <a:cubicBezTo>
                  <a:pt x="33345" y="45205"/>
                  <a:pt x="33608" y="52054"/>
                  <a:pt x="33608" y="60000"/>
                </a:cubicBezTo>
                <a:cubicBezTo>
                  <a:pt x="33608" y="67945"/>
                  <a:pt x="33345" y="74794"/>
                  <a:pt x="32819" y="80547"/>
                </a:cubicBezTo>
                <a:cubicBezTo>
                  <a:pt x="32292" y="86027"/>
                  <a:pt x="31590" y="90410"/>
                  <a:pt x="30669" y="93698"/>
                </a:cubicBezTo>
                <a:cubicBezTo>
                  <a:pt x="29791" y="96712"/>
                  <a:pt x="28738" y="98356"/>
                  <a:pt x="27597" y="98356"/>
                </a:cubicBezTo>
                <a:cubicBezTo>
                  <a:pt x="26457" y="98356"/>
                  <a:pt x="25447" y="96712"/>
                  <a:pt x="24570" y="93424"/>
                </a:cubicBezTo>
                <a:cubicBezTo>
                  <a:pt x="23648" y="90410"/>
                  <a:pt x="22946" y="86027"/>
                  <a:pt x="22420" y="80273"/>
                </a:cubicBezTo>
                <a:cubicBezTo>
                  <a:pt x="21893" y="74520"/>
                  <a:pt x="21630" y="67945"/>
                  <a:pt x="21630" y="60000"/>
                </a:cubicBezTo>
                <a:moveTo>
                  <a:pt x="13162" y="28493"/>
                </a:moveTo>
                <a:cubicBezTo>
                  <a:pt x="13864" y="31780"/>
                  <a:pt x="13864" y="31780"/>
                  <a:pt x="13864" y="31780"/>
                </a:cubicBezTo>
                <a:cubicBezTo>
                  <a:pt x="16014" y="14794"/>
                  <a:pt x="16014" y="14794"/>
                  <a:pt x="16014" y="14794"/>
                </a:cubicBezTo>
                <a:cubicBezTo>
                  <a:pt x="16058" y="14520"/>
                  <a:pt x="16058" y="14520"/>
                  <a:pt x="16058" y="14520"/>
                </a:cubicBezTo>
                <a:cubicBezTo>
                  <a:pt x="15312" y="10410"/>
                  <a:pt x="14435" y="6849"/>
                  <a:pt x="13425" y="4383"/>
                </a:cubicBezTo>
                <a:cubicBezTo>
                  <a:pt x="12285" y="1369"/>
                  <a:pt x="11012" y="0"/>
                  <a:pt x="9564" y="0"/>
                </a:cubicBezTo>
                <a:cubicBezTo>
                  <a:pt x="7722" y="0"/>
                  <a:pt x="6098" y="2465"/>
                  <a:pt x="4650" y="7397"/>
                </a:cubicBezTo>
                <a:cubicBezTo>
                  <a:pt x="3246" y="12602"/>
                  <a:pt x="2106" y="19452"/>
                  <a:pt x="1272" y="28493"/>
                </a:cubicBezTo>
                <a:cubicBezTo>
                  <a:pt x="833" y="33424"/>
                  <a:pt x="482" y="38630"/>
                  <a:pt x="263" y="44657"/>
                </a:cubicBezTo>
                <a:cubicBezTo>
                  <a:pt x="87" y="49041"/>
                  <a:pt x="0" y="53972"/>
                  <a:pt x="0" y="59178"/>
                </a:cubicBezTo>
                <a:cubicBezTo>
                  <a:pt x="0" y="59726"/>
                  <a:pt x="0" y="59726"/>
                  <a:pt x="0" y="59726"/>
                </a:cubicBezTo>
                <a:cubicBezTo>
                  <a:pt x="43" y="71780"/>
                  <a:pt x="438" y="82465"/>
                  <a:pt x="1272" y="91506"/>
                </a:cubicBezTo>
                <a:cubicBezTo>
                  <a:pt x="2106" y="100273"/>
                  <a:pt x="3246" y="107397"/>
                  <a:pt x="4650" y="112328"/>
                </a:cubicBezTo>
                <a:cubicBezTo>
                  <a:pt x="6098" y="117260"/>
                  <a:pt x="7722" y="120000"/>
                  <a:pt x="9564" y="120000"/>
                </a:cubicBezTo>
                <a:cubicBezTo>
                  <a:pt x="10925" y="120000"/>
                  <a:pt x="12153" y="118356"/>
                  <a:pt x="13294" y="115616"/>
                </a:cubicBezTo>
                <a:cubicBezTo>
                  <a:pt x="14435" y="112602"/>
                  <a:pt x="15444" y="108767"/>
                  <a:pt x="16321" y="103287"/>
                </a:cubicBezTo>
                <a:cubicBezTo>
                  <a:pt x="17023" y="98904"/>
                  <a:pt x="17813" y="92876"/>
                  <a:pt x="18647" y="85205"/>
                </a:cubicBezTo>
                <a:cubicBezTo>
                  <a:pt x="18734" y="85753"/>
                  <a:pt x="18734" y="85753"/>
                  <a:pt x="18734" y="85753"/>
                </a:cubicBezTo>
                <a:cubicBezTo>
                  <a:pt x="18822" y="86849"/>
                  <a:pt x="18822" y="86849"/>
                  <a:pt x="18822" y="86849"/>
                </a:cubicBezTo>
                <a:cubicBezTo>
                  <a:pt x="19173" y="91232"/>
                  <a:pt x="19173" y="91232"/>
                  <a:pt x="19173" y="91232"/>
                </a:cubicBezTo>
                <a:cubicBezTo>
                  <a:pt x="20051" y="100273"/>
                  <a:pt x="21191" y="107123"/>
                  <a:pt x="22639" y="112328"/>
                </a:cubicBezTo>
                <a:cubicBezTo>
                  <a:pt x="24087" y="117260"/>
                  <a:pt x="25755" y="119726"/>
                  <a:pt x="27597" y="120000"/>
                </a:cubicBezTo>
                <a:cubicBezTo>
                  <a:pt x="29484" y="119726"/>
                  <a:pt x="31151" y="117260"/>
                  <a:pt x="32599" y="112328"/>
                </a:cubicBezTo>
                <a:cubicBezTo>
                  <a:pt x="34047" y="107123"/>
                  <a:pt x="35188" y="100273"/>
                  <a:pt x="36021" y="91232"/>
                </a:cubicBezTo>
                <a:cubicBezTo>
                  <a:pt x="36855" y="82465"/>
                  <a:pt x="37294" y="72054"/>
                  <a:pt x="37294" y="60000"/>
                </a:cubicBezTo>
                <a:cubicBezTo>
                  <a:pt x="37294" y="47945"/>
                  <a:pt x="36855" y="37534"/>
                  <a:pt x="36021" y="28493"/>
                </a:cubicBezTo>
                <a:cubicBezTo>
                  <a:pt x="35188" y="19452"/>
                  <a:pt x="34047" y="12602"/>
                  <a:pt x="32599" y="7671"/>
                </a:cubicBezTo>
                <a:cubicBezTo>
                  <a:pt x="31151" y="2739"/>
                  <a:pt x="29484" y="0"/>
                  <a:pt x="27597" y="0"/>
                </a:cubicBezTo>
                <a:cubicBezTo>
                  <a:pt x="26676" y="0"/>
                  <a:pt x="25798" y="547"/>
                  <a:pt x="25009" y="1917"/>
                </a:cubicBezTo>
                <a:cubicBezTo>
                  <a:pt x="24175" y="3287"/>
                  <a:pt x="23385" y="4931"/>
                  <a:pt x="22639" y="7671"/>
                </a:cubicBezTo>
                <a:cubicBezTo>
                  <a:pt x="21191" y="12602"/>
                  <a:pt x="20051" y="19452"/>
                  <a:pt x="19173" y="28493"/>
                </a:cubicBezTo>
                <a:cubicBezTo>
                  <a:pt x="18954" y="31506"/>
                  <a:pt x="18954" y="31506"/>
                  <a:pt x="18954" y="31506"/>
                </a:cubicBezTo>
                <a:cubicBezTo>
                  <a:pt x="18866" y="32328"/>
                  <a:pt x="18866" y="32328"/>
                  <a:pt x="18866" y="32328"/>
                </a:cubicBezTo>
                <a:cubicBezTo>
                  <a:pt x="18427" y="38356"/>
                  <a:pt x="18427" y="38356"/>
                  <a:pt x="18427" y="38356"/>
                </a:cubicBezTo>
                <a:cubicBezTo>
                  <a:pt x="18164" y="41917"/>
                  <a:pt x="17901" y="45479"/>
                  <a:pt x="17725" y="49041"/>
                </a:cubicBezTo>
                <a:cubicBezTo>
                  <a:pt x="17287" y="56712"/>
                  <a:pt x="17287" y="56712"/>
                  <a:pt x="17287" y="56712"/>
                </a:cubicBezTo>
                <a:cubicBezTo>
                  <a:pt x="16979" y="61643"/>
                  <a:pt x="16979" y="61643"/>
                  <a:pt x="16979" y="61643"/>
                </a:cubicBezTo>
                <a:cubicBezTo>
                  <a:pt x="16234" y="73972"/>
                  <a:pt x="14829" y="84109"/>
                  <a:pt x="12767" y="92328"/>
                </a:cubicBezTo>
                <a:cubicBezTo>
                  <a:pt x="12723" y="92602"/>
                  <a:pt x="12723" y="92602"/>
                  <a:pt x="12723" y="92602"/>
                </a:cubicBezTo>
                <a:cubicBezTo>
                  <a:pt x="11802" y="96438"/>
                  <a:pt x="10705" y="98082"/>
                  <a:pt x="9389" y="98356"/>
                </a:cubicBezTo>
                <a:cubicBezTo>
                  <a:pt x="8292" y="98356"/>
                  <a:pt x="7327" y="96712"/>
                  <a:pt x="6493" y="93424"/>
                </a:cubicBezTo>
                <a:cubicBezTo>
                  <a:pt x="5616" y="90410"/>
                  <a:pt x="4957" y="86027"/>
                  <a:pt x="4475" y="80273"/>
                </a:cubicBezTo>
                <a:cubicBezTo>
                  <a:pt x="3948" y="74520"/>
                  <a:pt x="3729" y="67671"/>
                  <a:pt x="3729" y="59726"/>
                </a:cubicBezTo>
                <a:cubicBezTo>
                  <a:pt x="3729" y="59178"/>
                  <a:pt x="3729" y="59178"/>
                  <a:pt x="3729" y="59178"/>
                </a:cubicBezTo>
                <a:cubicBezTo>
                  <a:pt x="3729" y="53698"/>
                  <a:pt x="3861" y="49041"/>
                  <a:pt x="4080" y="44657"/>
                </a:cubicBezTo>
                <a:cubicBezTo>
                  <a:pt x="4431" y="39726"/>
                  <a:pt x="4431" y="39726"/>
                  <a:pt x="4431" y="39726"/>
                </a:cubicBezTo>
                <a:cubicBezTo>
                  <a:pt x="4914" y="33972"/>
                  <a:pt x="5572" y="29315"/>
                  <a:pt x="6405" y="26301"/>
                </a:cubicBezTo>
                <a:cubicBezTo>
                  <a:pt x="7283" y="23287"/>
                  <a:pt x="8248" y="21643"/>
                  <a:pt x="9389" y="21643"/>
                </a:cubicBezTo>
                <a:cubicBezTo>
                  <a:pt x="10266" y="21643"/>
                  <a:pt x="11056" y="22465"/>
                  <a:pt x="11714" y="24109"/>
                </a:cubicBezTo>
                <a:cubicBezTo>
                  <a:pt x="12372" y="25479"/>
                  <a:pt x="12855" y="27123"/>
                  <a:pt x="13162" y="28493"/>
                </a:cubicBezTo>
                <a:moveTo>
                  <a:pt x="119999" y="60000"/>
                </a:moveTo>
                <a:cubicBezTo>
                  <a:pt x="119956" y="47945"/>
                  <a:pt x="119561" y="37534"/>
                  <a:pt x="118727" y="28493"/>
                </a:cubicBezTo>
                <a:cubicBezTo>
                  <a:pt x="117893" y="19452"/>
                  <a:pt x="116753" y="12602"/>
                  <a:pt x="115261" y="7671"/>
                </a:cubicBezTo>
                <a:cubicBezTo>
                  <a:pt x="113813" y="2739"/>
                  <a:pt x="112146" y="0"/>
                  <a:pt x="110303" y="0"/>
                </a:cubicBezTo>
                <a:cubicBezTo>
                  <a:pt x="108416" y="0"/>
                  <a:pt x="106749" y="2739"/>
                  <a:pt x="105301" y="7671"/>
                </a:cubicBezTo>
                <a:cubicBezTo>
                  <a:pt x="103853" y="12602"/>
                  <a:pt x="102712" y="19452"/>
                  <a:pt x="101879" y="28493"/>
                </a:cubicBezTo>
                <a:cubicBezTo>
                  <a:pt x="101045" y="37534"/>
                  <a:pt x="100606" y="47945"/>
                  <a:pt x="100606" y="60000"/>
                </a:cubicBezTo>
                <a:cubicBezTo>
                  <a:pt x="100606" y="72054"/>
                  <a:pt x="101045" y="82465"/>
                  <a:pt x="101879" y="91232"/>
                </a:cubicBezTo>
                <a:cubicBezTo>
                  <a:pt x="102712" y="100273"/>
                  <a:pt x="103853" y="107123"/>
                  <a:pt x="105301" y="112328"/>
                </a:cubicBezTo>
                <a:cubicBezTo>
                  <a:pt x="106749" y="117260"/>
                  <a:pt x="108416" y="119726"/>
                  <a:pt x="110303" y="120000"/>
                </a:cubicBezTo>
                <a:cubicBezTo>
                  <a:pt x="112146" y="119726"/>
                  <a:pt x="113813" y="117260"/>
                  <a:pt x="115261" y="112328"/>
                </a:cubicBezTo>
                <a:cubicBezTo>
                  <a:pt x="116753" y="107123"/>
                  <a:pt x="117893" y="100273"/>
                  <a:pt x="118727" y="91232"/>
                </a:cubicBezTo>
                <a:cubicBezTo>
                  <a:pt x="119561" y="82465"/>
                  <a:pt x="119956" y="72054"/>
                  <a:pt x="119999" y="60000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72525" tIns="36275" rIns="72525" bIns="36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dt" idx="10"/>
          </p:nvPr>
        </p:nvSpPr>
        <p:spPr>
          <a:xfrm>
            <a:off x="6339934" y="4770175"/>
            <a:ext cx="2104200" cy="1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683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7239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22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47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161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1717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400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127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ftr" idx="11"/>
          </p:nvPr>
        </p:nvSpPr>
        <p:spPr>
          <a:xfrm>
            <a:off x="3110674" y="4770175"/>
            <a:ext cx="2927700" cy="1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683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7239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22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47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161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1717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400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127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724311" y="4770175"/>
            <a:ext cx="192000" cy="1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54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01406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 smtClean="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633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5" r:id="rId18"/>
    <p:sldLayoutId id="2147483786" r:id="rId19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docs.ansible.com/ansible/latest/playbooks_vault.html#id3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london@contino.i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6" Type="http://schemas.openxmlformats.org/officeDocument/2006/relationships/hyperlink" Target="mailto:melbourne@contino.io" TargetMode="External"/><Relationship Id="rId5" Type="http://schemas.openxmlformats.org/officeDocument/2006/relationships/hyperlink" Target="mailto:hello@contino.io" TargetMode="External"/><Relationship Id="rId4" Type="http://schemas.openxmlformats.org/officeDocument/2006/relationships/hyperlink" Target="mailto:newyork@contino.io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57ABABA7-0420-4200-9B65-1C1967CE937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99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7A03E380-9CD1-4ABA-A763-9F9D252B8908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507495" y="0"/>
            <a:ext cx="4632727" cy="513993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2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3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85" name="Freeform 6">
            <a:extLst>
              <a:ext uri="{FF2B5EF4-FFF2-40B4-BE49-F238E27FC236}">
                <a16:creationId xmlns:a16="http://schemas.microsoft.com/office/drawing/2014/main" id="{8576F020-8157-45CE-B1D9-6FA47AFEB4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869674"/>
            <a:ext cx="5670183" cy="340415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</p:sp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02742" y="988942"/>
            <a:ext cx="4840733" cy="3165615"/>
          </a:xfrm>
          <a:prstGeom prst="rect">
            <a:avLst/>
          </a:prstGeom>
        </p:spPr>
        <p:txBody>
          <a:bodyPr lIns="91425" tIns="91425" rIns="91425" bIns="91425" anchor="ctr" anchorCtr="0">
            <a:norm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-GB" dirty="0">
                <a:solidFill>
                  <a:srgbClr val="FFFFFF"/>
                </a:solidFill>
                <a:latin typeface="American Typewriter" panose="02090604020004020304" pitchFamily="18" charset="77"/>
              </a:rPr>
              <a:t>Managing</a:t>
            </a:r>
            <a:r>
              <a:rPr lang="en-GB" b="1" dirty="0">
                <a:solidFill>
                  <a:srgbClr val="FFFFFF"/>
                </a:solidFill>
                <a:latin typeface="American Typewriter" panose="02090604020004020304" pitchFamily="18" charset="77"/>
              </a:rPr>
              <a:t> Secrets </a:t>
            </a:r>
            <a:r>
              <a:rPr lang="en-GB" dirty="0">
                <a:solidFill>
                  <a:srgbClr val="FFFFFF"/>
                </a:solidFill>
                <a:latin typeface="American Typewriter" panose="02090604020004020304" pitchFamily="18" charset="77"/>
              </a:rPr>
              <a:t>in</a:t>
            </a:r>
            <a:r>
              <a:rPr lang="en-GB" b="1" dirty="0">
                <a:solidFill>
                  <a:srgbClr val="FFFFFF"/>
                </a:solidFill>
                <a:latin typeface="American Typewriter" panose="02090604020004020304" pitchFamily="18" charset="77"/>
              </a:rPr>
              <a:t> </a:t>
            </a:r>
            <a:br>
              <a:rPr lang="en-GB" b="1" dirty="0">
                <a:solidFill>
                  <a:srgbClr val="FFFFFF"/>
                </a:solidFill>
                <a:latin typeface="American Typewriter" panose="02090604020004020304" pitchFamily="18" charset="77"/>
              </a:rPr>
            </a:br>
            <a:r>
              <a:rPr lang="en-GB" b="1" dirty="0" err="1">
                <a:solidFill>
                  <a:srgbClr val="FFFFFF"/>
                </a:solidFill>
                <a:latin typeface="American Typewriter" panose="02090604020004020304" pitchFamily="18" charset="77"/>
              </a:rPr>
              <a:t>Ansible</a:t>
            </a:r>
            <a:r>
              <a:rPr lang="en-GB" b="1" dirty="0">
                <a:solidFill>
                  <a:srgbClr val="FFFFFF"/>
                </a:solidFill>
                <a:latin typeface="American Typewriter" panose="02090604020004020304" pitchFamily="18" charset="77"/>
              </a:rPr>
              <a:t> </a:t>
            </a:r>
            <a:endParaRPr lang="en" b="1" dirty="0">
              <a:solidFill>
                <a:srgbClr val="FFFFFF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BA19E3-7F3F-EB4E-AF56-6B671568928F}"/>
              </a:ext>
            </a:extLst>
          </p:cNvPr>
          <p:cNvSpPr txBox="1"/>
          <p:nvPr/>
        </p:nvSpPr>
        <p:spPr>
          <a:xfrm>
            <a:off x="5799021" y="2263373"/>
            <a:ext cx="3056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tx1"/>
                </a:solidFill>
                <a:latin typeface="American Typewriter" panose="02090604020004020304" pitchFamily="18" charset="77"/>
              </a:rPr>
              <a:t>Dimple Dalby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7CA586-3F9D-1741-875D-31E1F63DAD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5326" y="2954466"/>
            <a:ext cx="2095500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0ECF75-79C3-0B4B-BF0B-5C12F7922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F6594B-4035-5248-94E2-F73D9C253328}"/>
              </a:ext>
            </a:extLst>
          </p:cNvPr>
          <p:cNvSpPr txBox="1"/>
          <p:nvPr/>
        </p:nvSpPr>
        <p:spPr>
          <a:xfrm>
            <a:off x="2113005" y="-118999"/>
            <a:ext cx="60455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GB" sz="2800" b="1" dirty="0">
                <a:solidFill>
                  <a:schemeClr val="tx1"/>
                </a:solidFill>
                <a:hlinkClick r:id="rId2"/>
              </a:rPr>
              <a:t>Using Vault in playbooks</a:t>
            </a:r>
            <a:endParaRPr lang="en-GB" sz="2800" b="1" dirty="0">
              <a:solidFill>
                <a:schemeClr val="tx1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1D9112-C9EC-1E40-BE53-74FD5AAD5A83}"/>
              </a:ext>
            </a:extLst>
          </p:cNvPr>
          <p:cNvSpPr txBox="1"/>
          <p:nvPr/>
        </p:nvSpPr>
        <p:spPr>
          <a:xfrm>
            <a:off x="691272" y="3262410"/>
            <a:ext cx="8115299" cy="1200329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GB" sz="24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ansible</a:t>
            </a:r>
            <a:r>
              <a:rPr lang="en-GB" sz="24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-playbook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site.yml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--ask-vault-pass</a:t>
            </a:r>
          </a:p>
          <a:p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GB" sz="24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ansible</a:t>
            </a:r>
            <a:r>
              <a:rPr lang="en-GB" sz="24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-playbook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site.yml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--vault-password-file ~/.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vault_pass.txt</a:t>
            </a: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9D8092-029B-1241-A4FA-4589AA9228A3}"/>
              </a:ext>
            </a:extLst>
          </p:cNvPr>
          <p:cNvSpPr/>
          <p:nvPr/>
        </p:nvSpPr>
        <p:spPr>
          <a:xfrm>
            <a:off x="691271" y="1557178"/>
            <a:ext cx="8115299" cy="1569660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name: VPN Server | Load VPN secret keys</a:t>
            </a:r>
          </a:p>
          <a:p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include_vars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”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foo.yml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no_log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true</a:t>
            </a:r>
            <a:b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2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F5C622-BAB6-D244-9B39-7F6746480C52}"/>
              </a:ext>
            </a:extLst>
          </p:cNvPr>
          <p:cNvSpPr txBox="1"/>
          <p:nvPr/>
        </p:nvSpPr>
        <p:spPr>
          <a:xfrm>
            <a:off x="1223318" y="1027727"/>
            <a:ext cx="105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err="1"/>
              <a:t>site.yml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69712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7DAEF5-96A0-1449-9341-A69EDDFBE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59AE5E-1D43-8747-8073-E0E8B3738241}"/>
              </a:ext>
            </a:extLst>
          </p:cNvPr>
          <p:cNvSpPr/>
          <p:nvPr/>
        </p:nvSpPr>
        <p:spPr>
          <a:xfrm>
            <a:off x="983684" y="510401"/>
            <a:ext cx="6609502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mysql_password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password123 (within </a:t>
            </a:r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main.yml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18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CB9C54-B632-E64C-ACC9-D05FC59D3F76}"/>
              </a:ext>
            </a:extLst>
          </p:cNvPr>
          <p:cNvSpPr/>
          <p:nvPr/>
        </p:nvSpPr>
        <p:spPr>
          <a:xfrm>
            <a:off x="983683" y="4163786"/>
            <a:ext cx="7311153" cy="86177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fontAlgn="base"/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Verify via debug:</a:t>
            </a:r>
          </a:p>
          <a:p>
            <a:pPr marL="285750" indent="-285750">
              <a:buFontTx/>
              <a:buChar char="-"/>
            </a:pP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debug:</a:t>
            </a:r>
          </a:p>
          <a:p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"</a:t>
            </a:r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Pwd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{{ </a:t>
            </a:r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mysql_password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}}"</a:t>
            </a:r>
            <a:endParaRPr lang="en-US" sz="18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2DC922-2CC3-5A4D-A154-EEE9F338EC89}"/>
              </a:ext>
            </a:extLst>
          </p:cNvPr>
          <p:cNvSpPr/>
          <p:nvPr/>
        </p:nvSpPr>
        <p:spPr>
          <a:xfrm>
            <a:off x="983684" y="1227462"/>
            <a:ext cx="8042586" cy="369332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pPr fontAlgn="base"/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ansible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-vault </a:t>
            </a:r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encrypt_string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password123 --ask-vault-pass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AB11B7-CB8B-C041-BB9B-A39F6E2D4FBC}"/>
              </a:ext>
            </a:extLst>
          </p:cNvPr>
          <p:cNvSpPr/>
          <p:nvPr/>
        </p:nvSpPr>
        <p:spPr>
          <a:xfrm>
            <a:off x="983684" y="1851801"/>
            <a:ext cx="7311153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just" fontAlgn="base"/>
            <a:r>
              <a:rPr lang="en-GB" sz="1800" b="1" dirty="0">
                <a:solidFill>
                  <a:schemeClr val="bg1"/>
                </a:solidFill>
              </a:rPr>
              <a:t>!vault |$ANSIBLE_VAULT;1.1;AES256663864396532363364626265666530633361646639663032313639346535613639643638333136626431626536303530376336343832656537303632313433360a626438346336353331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82E772-3F93-464E-A167-C1A31AFC53BB}"/>
              </a:ext>
            </a:extLst>
          </p:cNvPr>
          <p:cNvSpPr/>
          <p:nvPr/>
        </p:nvSpPr>
        <p:spPr>
          <a:xfrm>
            <a:off x="983685" y="3567786"/>
            <a:ext cx="7311153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ansible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-playbook -</a:t>
            </a:r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hosts </a:t>
            </a:r>
            <a:r>
              <a:rPr lang="en-GB" sz="18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main.yml</a:t>
            </a:r>
            <a:r>
              <a:rPr lang="en-GB" sz="18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--ask-vault-pass</a:t>
            </a:r>
            <a:endParaRPr lang="en-US" sz="1800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311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16779B-5062-4745-BA70-3394D08E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19C12B-6FA3-214A-A922-41393DB6B4DE}"/>
              </a:ext>
            </a:extLst>
          </p:cNvPr>
          <p:cNvSpPr txBox="1"/>
          <p:nvPr/>
        </p:nvSpPr>
        <p:spPr>
          <a:xfrm>
            <a:off x="-236764" y="0"/>
            <a:ext cx="49475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Are you ready for CI?</a:t>
            </a:r>
            <a:endParaRPr lang="en-US" sz="28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B170DB-2651-AF45-BAE2-56E8585EB001}"/>
              </a:ext>
            </a:extLst>
          </p:cNvPr>
          <p:cNvSpPr/>
          <p:nvPr/>
        </p:nvSpPr>
        <p:spPr>
          <a:xfrm>
            <a:off x="2784598" y="1436914"/>
            <a:ext cx="4269339" cy="2792186"/>
          </a:xfrm>
          <a:prstGeom prst="rect">
            <a:avLst/>
          </a:prstGeom>
          <a:noFill/>
          <a:ln w="730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F5D9CD-ECA3-C444-A8EB-96E678E15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845" y="1855560"/>
            <a:ext cx="1282839" cy="12828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14BA60-503D-9A48-8D15-2087AF942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682" y="1855560"/>
            <a:ext cx="1282839" cy="12828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2FB98D-B0C6-3C4F-884B-D1D7EF739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272" y="1871385"/>
            <a:ext cx="1282839" cy="12828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97D94C4-EAB2-3748-AA24-9C95BB4D4B98}"/>
              </a:ext>
            </a:extLst>
          </p:cNvPr>
          <p:cNvSpPr txBox="1"/>
          <p:nvPr/>
        </p:nvSpPr>
        <p:spPr>
          <a:xfrm>
            <a:off x="2951845" y="3314700"/>
            <a:ext cx="10214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ANSIBLE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2FF312-34F6-034C-ABAF-86AE38FC140A}"/>
              </a:ext>
            </a:extLst>
          </p:cNvPr>
          <p:cNvSpPr txBox="1"/>
          <p:nvPr/>
        </p:nvSpPr>
        <p:spPr>
          <a:xfrm>
            <a:off x="4087592" y="3180954"/>
            <a:ext cx="1449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CREDENTIALS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350432-0A2A-844D-8175-6BD94C031A13}"/>
              </a:ext>
            </a:extLst>
          </p:cNvPr>
          <p:cNvSpPr txBox="1"/>
          <p:nvPr/>
        </p:nvSpPr>
        <p:spPr>
          <a:xfrm>
            <a:off x="5482775" y="3284507"/>
            <a:ext cx="16967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Password Mask</a:t>
            </a:r>
            <a:endParaRPr lang="en-US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C2C8A4-8593-FA4D-BAAC-EB855425B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0907" y="261610"/>
            <a:ext cx="1168400" cy="16256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4F8F163-50C8-7A49-B752-762B3E1FC8ED}"/>
              </a:ext>
            </a:extLst>
          </p:cNvPr>
          <p:cNvCxnSpPr>
            <a:cxnSpLocks/>
          </p:cNvCxnSpPr>
          <p:nvPr/>
        </p:nvCxnSpPr>
        <p:spPr>
          <a:xfrm>
            <a:off x="1989483" y="2853451"/>
            <a:ext cx="653937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10CBC93-0C63-664F-81E6-547A6EAC9FD6}"/>
              </a:ext>
            </a:extLst>
          </p:cNvPr>
          <p:cNvCxnSpPr/>
          <p:nvPr/>
        </p:nvCxnSpPr>
        <p:spPr>
          <a:xfrm>
            <a:off x="7179573" y="2922811"/>
            <a:ext cx="653937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lded Corner 21">
            <a:extLst>
              <a:ext uri="{FF2B5EF4-FFF2-40B4-BE49-F238E27FC236}">
                <a16:creationId xmlns:a16="http://schemas.microsoft.com/office/drawing/2014/main" id="{9EDB6964-3B7B-7B43-B3FD-C58B564C5532}"/>
              </a:ext>
            </a:extLst>
          </p:cNvPr>
          <p:cNvSpPr/>
          <p:nvPr/>
        </p:nvSpPr>
        <p:spPr>
          <a:xfrm>
            <a:off x="579479" y="2604950"/>
            <a:ext cx="683064" cy="887344"/>
          </a:xfrm>
          <a:prstGeom prst="foldedCorner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olded Corner 22">
            <a:extLst>
              <a:ext uri="{FF2B5EF4-FFF2-40B4-BE49-F238E27FC236}">
                <a16:creationId xmlns:a16="http://schemas.microsoft.com/office/drawing/2014/main" id="{1B98D065-E229-3F40-B4B9-9A4CE30DA5F4}"/>
              </a:ext>
            </a:extLst>
          </p:cNvPr>
          <p:cNvSpPr/>
          <p:nvPr/>
        </p:nvSpPr>
        <p:spPr>
          <a:xfrm>
            <a:off x="788617" y="2503212"/>
            <a:ext cx="780418" cy="811488"/>
          </a:xfrm>
          <a:prstGeom prst="foldedCorner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olded Corner 23">
            <a:extLst>
              <a:ext uri="{FF2B5EF4-FFF2-40B4-BE49-F238E27FC236}">
                <a16:creationId xmlns:a16="http://schemas.microsoft.com/office/drawing/2014/main" id="{A857020A-F657-C944-B3FB-A4904EE35A2D}"/>
              </a:ext>
            </a:extLst>
          </p:cNvPr>
          <p:cNvSpPr/>
          <p:nvPr/>
        </p:nvSpPr>
        <p:spPr>
          <a:xfrm>
            <a:off x="957706" y="2316151"/>
            <a:ext cx="786843" cy="688305"/>
          </a:xfrm>
          <a:prstGeom prst="foldedCorner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D021295-B91B-294B-A9A2-D41798933F84}"/>
              </a:ext>
            </a:extLst>
          </p:cNvPr>
          <p:cNvSpPr/>
          <p:nvPr/>
        </p:nvSpPr>
        <p:spPr>
          <a:xfrm>
            <a:off x="261257" y="2122714"/>
            <a:ext cx="1600200" cy="1518557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7196709-63E9-B341-B569-3A6804C7B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844" y="1016044"/>
            <a:ext cx="1246050" cy="124605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64AD604-FCC4-F94C-A940-D245C9260025}"/>
              </a:ext>
            </a:extLst>
          </p:cNvPr>
          <p:cNvSpPr txBox="1"/>
          <p:nvPr/>
        </p:nvSpPr>
        <p:spPr>
          <a:xfrm>
            <a:off x="646125" y="3713112"/>
            <a:ext cx="1410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Playbooks</a:t>
            </a:r>
            <a:endParaRPr lang="en-US" sz="1600" b="1" dirty="0"/>
          </a:p>
        </p:txBody>
      </p:sp>
      <p:sp>
        <p:nvSpPr>
          <p:cNvPr id="28" name="Cube 27">
            <a:extLst>
              <a:ext uri="{FF2B5EF4-FFF2-40B4-BE49-F238E27FC236}">
                <a16:creationId xmlns:a16="http://schemas.microsoft.com/office/drawing/2014/main" id="{867247F6-9BBF-DA4A-9202-8307633E6F29}"/>
              </a:ext>
            </a:extLst>
          </p:cNvPr>
          <p:cNvSpPr/>
          <p:nvPr/>
        </p:nvSpPr>
        <p:spPr>
          <a:xfrm>
            <a:off x="7833510" y="1436914"/>
            <a:ext cx="967590" cy="1066298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ube 28">
            <a:extLst>
              <a:ext uri="{FF2B5EF4-FFF2-40B4-BE49-F238E27FC236}">
                <a16:creationId xmlns:a16="http://schemas.microsoft.com/office/drawing/2014/main" id="{26DFC4B8-C63C-C047-B5BD-11C145780126}"/>
              </a:ext>
            </a:extLst>
          </p:cNvPr>
          <p:cNvSpPr/>
          <p:nvPr/>
        </p:nvSpPr>
        <p:spPr>
          <a:xfrm>
            <a:off x="7873136" y="2581044"/>
            <a:ext cx="967590" cy="1066298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ube 29">
            <a:extLst>
              <a:ext uri="{FF2B5EF4-FFF2-40B4-BE49-F238E27FC236}">
                <a16:creationId xmlns:a16="http://schemas.microsoft.com/office/drawing/2014/main" id="{B856C746-DC1C-AE41-81BD-E10A842C2FBE}"/>
              </a:ext>
            </a:extLst>
          </p:cNvPr>
          <p:cNvSpPr/>
          <p:nvPr/>
        </p:nvSpPr>
        <p:spPr>
          <a:xfrm>
            <a:off x="7873136" y="3906881"/>
            <a:ext cx="967590" cy="1066298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C4A032A-79B5-1842-B6DC-7DC17AA40867}"/>
              </a:ext>
            </a:extLst>
          </p:cNvPr>
          <p:cNvSpPr txBox="1"/>
          <p:nvPr/>
        </p:nvSpPr>
        <p:spPr>
          <a:xfrm>
            <a:off x="7833509" y="1059444"/>
            <a:ext cx="8221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/>
              <a:t>hosts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27335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8CD25866-F15D-40A4-AEC5-47C044637AB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" y="171450"/>
            <a:ext cx="2138628" cy="4978966"/>
            <a:chOff x="2487613" y="285750"/>
            <a:chExt cx="2428875" cy="5654676"/>
          </a:xfrm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DCB8E995-36E8-40B6-82D4-F52DE2987B5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DF54AEB5-68B5-46AE-B8F0-EEBE5DFED8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E3F708CB-F094-4EE7-8AD5-A462F1DF8B8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ECFCFB22-E8B5-4FAC-A354-E7E0CE6F2B6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ED1DB3B4-A6DC-476F-986E-DF361EE8421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4EE13DFA-3489-4DE6-9154-34D9CB4005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5CD12D51-F9A8-4CC9-B9C9-206EAFD8C1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266B326C-1178-40F9-A265-6067D363B4B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12F3B319-F00B-4755-BC54-95511E21DB2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3079D7BD-8A3F-47F6-8407-D9DA96FF351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2" name="Freeform 21">
              <a:extLst>
                <a:ext uri="{FF2B5EF4-FFF2-40B4-BE49-F238E27FC236}">
                  <a16:creationId xmlns:a16="http://schemas.microsoft.com/office/drawing/2014/main" id="{1F97C31C-8585-43FB-924B-8ADD6512332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3" name="Freeform 22">
              <a:extLst>
                <a:ext uri="{FF2B5EF4-FFF2-40B4-BE49-F238E27FC236}">
                  <a16:creationId xmlns:a16="http://schemas.microsoft.com/office/drawing/2014/main" id="{A33E1C89-7E74-49BF-A5D1-9A352ED03E2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0C4A17ED-96AA-44A6-A050-E1A7A1CDD9E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412" y="-589"/>
            <a:ext cx="1767505" cy="5140529"/>
            <a:chOff x="6627813" y="194833"/>
            <a:chExt cx="1952625" cy="5678918"/>
          </a:xfrm>
        </p:grpSpPr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FBB2A87E-3E24-4A6F-9FD8-0F1436D4D35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257F945B-2AA3-4328-BFF5-20DE64011B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E1A7230F-6A6F-403C-9D83-7176E28525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E33E315A-9CB0-460E-A8B7-0A064BBFA05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0" name="Freeform 31">
              <a:extLst>
                <a:ext uri="{FF2B5EF4-FFF2-40B4-BE49-F238E27FC236}">
                  <a16:creationId xmlns:a16="http://schemas.microsoft.com/office/drawing/2014/main" id="{22CAAD33-CFAD-4E61-82AE-0C6F838530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1A20E13C-2540-4000-A13B-8F781100E38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51EF0A01-E03D-448B-B12E-D5BFC6D0D2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58286A03-168E-477B-8876-2C53E4950D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3DFFC705-1899-4E4C-AE76-F85BAF2F66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01C9598D-BDF6-4A24-83B6-4DCA4D1349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950C8213-67CD-4DEF-AA44-8BB3101392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2016FE1D-E3EB-4CF6-809B-159872CC787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99" name="Rectangle 98">
            <a:extLst>
              <a:ext uri="{FF2B5EF4-FFF2-40B4-BE49-F238E27FC236}">
                <a16:creationId xmlns:a16="http://schemas.microsoft.com/office/drawing/2014/main" id="{CE6C63DC-BAE4-42B6-8FDF-F6467C2D23A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1" name="Freeform 6">
            <a:extLst>
              <a:ext uri="{FF2B5EF4-FFF2-40B4-BE49-F238E27FC236}">
                <a16:creationId xmlns:a16="http://schemas.microsoft.com/office/drawing/2014/main" id="{5BD23F8E-2E78-4C84-8EFB-FE6C8ACB7F1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3242857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57ABABA7-0420-4200-9B65-1C1967CE937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96802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1F0BB6E0-44F4-4938-8070-5992040BD1D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96802" y="0"/>
            <a:ext cx="5547198" cy="5143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6F1E992-B14A-4FD5-8E41-E19C83492C2A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412" y="-589"/>
            <a:ext cx="1767505" cy="5140529"/>
            <a:chOff x="6627813" y="194833"/>
            <a:chExt cx="1952625" cy="5678918"/>
          </a:xfrm>
          <a:solidFill>
            <a:schemeClr val="bg2"/>
          </a:solidFill>
        </p:grpSpPr>
        <p:sp>
          <p:nvSpPr>
            <p:cNvPr id="108" name="Freeform 27">
              <a:extLst>
                <a:ext uri="{FF2B5EF4-FFF2-40B4-BE49-F238E27FC236}">
                  <a16:creationId xmlns:a16="http://schemas.microsoft.com/office/drawing/2014/main" id="{69C544B6-3EB8-40C0-BBA0-D6825A3399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9" name="Freeform 28">
              <a:extLst>
                <a:ext uri="{FF2B5EF4-FFF2-40B4-BE49-F238E27FC236}">
                  <a16:creationId xmlns:a16="http://schemas.microsoft.com/office/drawing/2014/main" id="{008ED5F3-C2B0-4C4B-864A-381723C8753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0" name="Freeform 29">
              <a:extLst>
                <a:ext uri="{FF2B5EF4-FFF2-40B4-BE49-F238E27FC236}">
                  <a16:creationId xmlns:a16="http://schemas.microsoft.com/office/drawing/2014/main" id="{23CC4B0B-BFBC-4B5D-87E1-9E6415263BB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1" name="Freeform 30">
              <a:extLst>
                <a:ext uri="{FF2B5EF4-FFF2-40B4-BE49-F238E27FC236}">
                  <a16:creationId xmlns:a16="http://schemas.microsoft.com/office/drawing/2014/main" id="{C346C5BB-C560-432B-B712-CC4188B6BE8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2" name="Freeform 31">
              <a:extLst>
                <a:ext uri="{FF2B5EF4-FFF2-40B4-BE49-F238E27FC236}">
                  <a16:creationId xmlns:a16="http://schemas.microsoft.com/office/drawing/2014/main" id="{A5D527C1-B6DA-42CF-8499-7561AF3C1C7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3" name="Freeform 32">
              <a:extLst>
                <a:ext uri="{FF2B5EF4-FFF2-40B4-BE49-F238E27FC236}">
                  <a16:creationId xmlns:a16="http://schemas.microsoft.com/office/drawing/2014/main" id="{79811171-A408-48D1-B498-29EEB218D84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4" name="Freeform 33">
              <a:extLst>
                <a:ext uri="{FF2B5EF4-FFF2-40B4-BE49-F238E27FC236}">
                  <a16:creationId xmlns:a16="http://schemas.microsoft.com/office/drawing/2014/main" id="{CAB35AA3-C384-40C1-972D-E9CF2ECEB0D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5" name="Freeform 34">
              <a:extLst>
                <a:ext uri="{FF2B5EF4-FFF2-40B4-BE49-F238E27FC236}">
                  <a16:creationId xmlns:a16="http://schemas.microsoft.com/office/drawing/2014/main" id="{F1FB2FB4-BDB4-49C0-B229-C44C3A652AD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6" name="Freeform 35">
              <a:extLst>
                <a:ext uri="{FF2B5EF4-FFF2-40B4-BE49-F238E27FC236}">
                  <a16:creationId xmlns:a16="http://schemas.microsoft.com/office/drawing/2014/main" id="{911B13BF-C299-4EDA-AC49-B43C6E01B0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7" name="Freeform 36">
              <a:extLst>
                <a:ext uri="{FF2B5EF4-FFF2-40B4-BE49-F238E27FC236}">
                  <a16:creationId xmlns:a16="http://schemas.microsoft.com/office/drawing/2014/main" id="{46744126-7C1B-4B5B-BBB2-8F25CE55731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8" name="Freeform 37">
              <a:extLst>
                <a:ext uri="{FF2B5EF4-FFF2-40B4-BE49-F238E27FC236}">
                  <a16:creationId xmlns:a16="http://schemas.microsoft.com/office/drawing/2014/main" id="{5DCDFB75-55EC-4221-A026-2DF2C8ACB4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9" name="Freeform 38">
              <a:extLst>
                <a:ext uri="{FF2B5EF4-FFF2-40B4-BE49-F238E27FC236}">
                  <a16:creationId xmlns:a16="http://schemas.microsoft.com/office/drawing/2014/main" id="{F9DB045F-5C45-45BF-AFCB-2EA8DE1445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121" name="Freeform 11">
            <a:extLst>
              <a:ext uri="{FF2B5EF4-FFF2-40B4-BE49-F238E27FC236}">
                <a16:creationId xmlns:a16="http://schemas.microsoft.com/office/drawing/2014/main" id="{1E86F813-D67B-409D-AA77-FA8878C28E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19" y="2384925"/>
            <a:ext cx="823645" cy="385550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3" name="TextBox 2"/>
          <p:cNvSpPr txBox="1"/>
          <p:nvPr/>
        </p:nvSpPr>
        <p:spPr>
          <a:xfrm>
            <a:off x="376787" y="485878"/>
            <a:ext cx="4326523" cy="3936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Bef>
                <a:spcPct val="0"/>
              </a:spcBef>
              <a:spcAft>
                <a:spcPts val="600"/>
              </a:spcAft>
            </a:pP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Best Practices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820027E-5757-4D41-ABF7-1C3FBADD3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236" y="5311505"/>
            <a:ext cx="2095500" cy="762000"/>
          </a:xfrm>
          <a:prstGeom prst="rect">
            <a:avLst/>
          </a:prstGeom>
        </p:spPr>
      </p:pic>
      <p:sp>
        <p:nvSpPr>
          <p:cNvPr id="100" name="TextBox 99">
            <a:extLst>
              <a:ext uri="{FF2B5EF4-FFF2-40B4-BE49-F238E27FC236}">
                <a16:creationId xmlns:a16="http://schemas.microsoft.com/office/drawing/2014/main" id="{A1A5B536-6967-BB42-8855-39B45ED6B370}"/>
              </a:ext>
            </a:extLst>
          </p:cNvPr>
          <p:cNvSpPr txBox="1"/>
          <p:nvPr/>
        </p:nvSpPr>
        <p:spPr>
          <a:xfrm>
            <a:off x="3738830" y="1774358"/>
            <a:ext cx="6127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rgbClr val="FFFF00"/>
                </a:solidFill>
                <a:latin typeface="American Typewriter" panose="02090604020004020304" pitchFamily="18" charset="77"/>
              </a:rPr>
              <a:t>Where do you store the vault password?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89E86F3-4D39-224D-B11C-CCDE9CB9B052}"/>
              </a:ext>
            </a:extLst>
          </p:cNvPr>
          <p:cNvSpPr txBox="1"/>
          <p:nvPr/>
        </p:nvSpPr>
        <p:spPr>
          <a:xfrm>
            <a:off x="3745616" y="2454377"/>
            <a:ext cx="51924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rgbClr val="FFFF00"/>
                </a:solidFill>
                <a:latin typeface="American Typewriter" panose="02090604020004020304" pitchFamily="18" charset="77"/>
              </a:rPr>
              <a:t>Do I encrypt the entire repo with the same password?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F2295FF-ED3C-334A-8316-10ED0C457E85}"/>
              </a:ext>
            </a:extLst>
          </p:cNvPr>
          <p:cNvSpPr txBox="1"/>
          <p:nvPr/>
        </p:nvSpPr>
        <p:spPr>
          <a:xfrm>
            <a:off x="3723059" y="3336065"/>
            <a:ext cx="51924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rgbClr val="FFFF00"/>
                </a:solidFill>
                <a:latin typeface="American Typewriter" panose="02090604020004020304" pitchFamily="18" charset="77"/>
              </a:rPr>
              <a:t>Beware of variable fragmentation</a:t>
            </a:r>
          </a:p>
        </p:txBody>
      </p:sp>
    </p:spTree>
    <p:extLst>
      <p:ext uri="{BB962C8B-B14F-4D97-AF65-F5344CB8AC3E}">
        <p14:creationId xmlns:p14="http://schemas.microsoft.com/office/powerpoint/2010/main" val="1224410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7E0B4D-6637-3249-8D9A-DDAEB4C55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9B55D8-3A11-B741-8608-7218F2F17201}"/>
              </a:ext>
            </a:extLst>
          </p:cNvPr>
          <p:cNvSpPr/>
          <p:nvPr/>
        </p:nvSpPr>
        <p:spPr>
          <a:xfrm>
            <a:off x="1705885" y="486476"/>
            <a:ext cx="17572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  <a:latin typeface="American Typewriter" panose="02090604020004020304" pitchFamily="18" charset="77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American Typewriter" panose="02090604020004020304" pitchFamily="18" charset="77"/>
              </a:rPr>
              <a:t>hashi_vault</a:t>
            </a:r>
            <a:r>
              <a:rPr lang="en-US" sz="2000" dirty="0">
                <a:solidFill>
                  <a:srgbClr val="FFFF00"/>
                </a:solidFill>
                <a:latin typeface="American Typewriter" panose="02090604020004020304" pitchFamily="18" charset="77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743BAD-9E7E-A146-9F48-B8336467A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5027" y="0"/>
            <a:ext cx="4852358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DAC7085-4A28-D145-87EC-CBB2A5667EA8}"/>
              </a:ext>
            </a:extLst>
          </p:cNvPr>
          <p:cNvSpPr/>
          <p:nvPr/>
        </p:nvSpPr>
        <p:spPr>
          <a:xfrm>
            <a:off x="691272" y="1154057"/>
            <a:ext cx="834633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name: Return all secrets from a path </a:t>
            </a:r>
          </a:p>
          <a:p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debug: </a:t>
            </a:r>
          </a:p>
          <a:p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sz="18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msg</a:t>
            </a:r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"{{ lookup('</a:t>
            </a:r>
            <a:r>
              <a:rPr lang="en-US" sz="18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hashi_vault</a:t>
            </a:r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</a:p>
          <a:p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'secret=secret/hello token=&lt;token&gt; </a:t>
            </a:r>
            <a:r>
              <a:rPr lang="en-US" sz="1800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url</a:t>
            </a:r>
            <a:r>
              <a:rPr lang="en-US" sz="1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=http://myvault:8200')}}"</a:t>
            </a:r>
          </a:p>
        </p:txBody>
      </p:sp>
    </p:spTree>
    <p:extLst>
      <p:ext uri="{BB962C8B-B14F-4D97-AF65-F5344CB8AC3E}">
        <p14:creationId xmlns:p14="http://schemas.microsoft.com/office/powerpoint/2010/main" val="4135605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2094679" y="329227"/>
            <a:ext cx="49856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rgbClr val="404040"/>
                </a:solidFill>
                <a:latin typeface="American Typewriter Semibold" panose="02090604020004020304" pitchFamily="18" charset="77"/>
              </a:rPr>
              <a:t>What are my other options?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91272" y="1295629"/>
            <a:ext cx="81857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b="1" dirty="0" err="1">
                <a:latin typeface="American Typewriter" panose="02090604020004020304" pitchFamily="18" charset="77"/>
              </a:rPr>
              <a:t>git</a:t>
            </a:r>
            <a:r>
              <a:rPr lang="en-US" sz="2400" b="1" dirty="0">
                <a:latin typeface="American Typewriter" panose="02090604020004020304" pitchFamily="18" charset="77"/>
              </a:rPr>
              <a:t>-crypt</a:t>
            </a:r>
            <a:r>
              <a:rPr lang="en-US" sz="2400" dirty="0">
                <a:latin typeface="American Typewriter" panose="02090604020004020304" pitchFamily="18" charset="77"/>
              </a:rPr>
              <a:t> – </a:t>
            </a:r>
            <a:r>
              <a:rPr lang="en-GB" sz="1800" dirty="0"/>
              <a:t>enables transparent encryption and decryption of files in a git repository.</a:t>
            </a:r>
          </a:p>
          <a:p>
            <a:endParaRPr lang="en-GB" sz="1800" dirty="0"/>
          </a:p>
          <a:p>
            <a:pPr marL="285750" indent="-285750">
              <a:buFont typeface="Arial" charset="0"/>
              <a:buChar char="•"/>
            </a:pPr>
            <a:r>
              <a:rPr lang="en-US" sz="2400" b="1" dirty="0" err="1">
                <a:latin typeface="American Typewriter" panose="02090604020004020304" pitchFamily="18" charset="77"/>
              </a:rPr>
              <a:t>git</a:t>
            </a:r>
            <a:r>
              <a:rPr lang="en-US" sz="2400" b="1" dirty="0">
                <a:latin typeface="American Typewriter" panose="02090604020004020304" pitchFamily="18" charset="77"/>
              </a:rPr>
              <a:t>-secrets -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scan repositories locally for defined secrets, based on patterns in both the file paths and content.</a:t>
            </a: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charset="0"/>
              <a:buChar char="•"/>
            </a:pP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merican Typewriter" panose="02090604020004020304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B83090-B5E5-6C4B-9D53-E2653E90C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549" y="4381500"/>
            <a:ext cx="2095500" cy="762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A3118A-2314-FB48-8072-CB2FF2B64E83}"/>
              </a:ext>
            </a:extLst>
          </p:cNvPr>
          <p:cNvSpPr/>
          <p:nvPr/>
        </p:nvSpPr>
        <p:spPr>
          <a:xfrm>
            <a:off x="704045" y="3156410"/>
            <a:ext cx="776692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b="1" dirty="0">
                <a:latin typeface="American Typewriter" panose="02090604020004020304" pitchFamily="18" charset="77"/>
              </a:rPr>
              <a:t>black box project </a:t>
            </a:r>
            <a:r>
              <a:rPr lang="en-US" dirty="0">
                <a:latin typeface="American Typewriter" panose="02090604020004020304" pitchFamily="18" charset="77"/>
              </a:rPr>
              <a:t>- </a:t>
            </a:r>
            <a:r>
              <a:rPr lang="en-GB" sz="1800" dirty="0">
                <a:latin typeface="American Typewriter" panose="02090604020004020304" pitchFamily="18" charset="77"/>
              </a:rPr>
              <a:t>developed by </a:t>
            </a:r>
            <a:r>
              <a:rPr lang="en-GB" sz="1800" dirty="0" err="1">
                <a:latin typeface="American Typewriter" panose="02090604020004020304" pitchFamily="18" charset="77"/>
              </a:rPr>
              <a:t>StackExchange</a:t>
            </a:r>
            <a:r>
              <a:rPr lang="en-GB" sz="1800" dirty="0">
                <a:latin typeface="American Typewriter" panose="02090604020004020304" pitchFamily="18" charset="77"/>
              </a:rPr>
              <a:t>: it's  powerful and easy to use.</a:t>
            </a:r>
          </a:p>
        </p:txBody>
      </p:sp>
    </p:spTree>
    <p:extLst>
      <p:ext uri="{BB962C8B-B14F-4D97-AF65-F5344CB8AC3E}">
        <p14:creationId xmlns:p14="http://schemas.microsoft.com/office/powerpoint/2010/main" val="866310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/>
        </p:nvSpPr>
        <p:spPr>
          <a:xfrm>
            <a:off x="221214" y="3567150"/>
            <a:ext cx="10317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London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london@contino.io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Shape 183"/>
          <p:cNvSpPr txBox="1"/>
          <p:nvPr/>
        </p:nvSpPr>
        <p:spPr>
          <a:xfrm>
            <a:off x="1677790" y="3567150"/>
            <a:ext cx="11166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New York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newyork@contino.io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Shape 184"/>
          <p:cNvSpPr txBox="1"/>
          <p:nvPr/>
        </p:nvSpPr>
        <p:spPr>
          <a:xfrm>
            <a:off x="3134349" y="3567159"/>
            <a:ext cx="9807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Atlanta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atlanta@contino.io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Shape 185"/>
          <p:cNvSpPr txBox="1"/>
          <p:nvPr/>
        </p:nvSpPr>
        <p:spPr>
          <a:xfrm>
            <a:off x="6115050" y="3599663"/>
            <a:ext cx="11889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Melbourne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melbourne@contino.io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Shape 186"/>
          <p:cNvSpPr txBox="1"/>
          <p:nvPr/>
        </p:nvSpPr>
        <p:spPr>
          <a:xfrm>
            <a:off x="7571626" y="3599663"/>
            <a:ext cx="10563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Sydney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sydney@contino.io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Shape 187"/>
          <p:cNvSpPr/>
          <p:nvPr/>
        </p:nvSpPr>
        <p:spPr>
          <a:xfrm>
            <a:off x="231281" y="3547420"/>
            <a:ext cx="139950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19998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1687852" y="3547420"/>
            <a:ext cx="139950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19998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Shape 189"/>
          <p:cNvSpPr/>
          <p:nvPr/>
        </p:nvSpPr>
        <p:spPr>
          <a:xfrm>
            <a:off x="3144424" y="3547420"/>
            <a:ext cx="139950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19998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4600996" y="3547420"/>
            <a:ext cx="139950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19998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6057568" y="3547420"/>
            <a:ext cx="139950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19998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Shape 192"/>
          <p:cNvSpPr/>
          <p:nvPr/>
        </p:nvSpPr>
        <p:spPr>
          <a:xfrm>
            <a:off x="7514140" y="3547420"/>
            <a:ext cx="1399500" cy="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19998" y="0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Shape 193"/>
          <p:cNvSpPr txBox="1"/>
          <p:nvPr/>
        </p:nvSpPr>
        <p:spPr>
          <a:xfrm>
            <a:off x="221215" y="3980306"/>
            <a:ext cx="11166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175" rIns="0" bIns="0" anchor="t" anchorCtr="0">
            <a:noAutofit/>
          </a:bodyPr>
          <a:lstStyle/>
          <a:p>
            <a:pPr marL="12700" marR="0" lvl="0" indent="0" algn="l" rtl="0">
              <a:lnSpc>
                <a:spcPct val="11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 Fore Street,  Moorgate, London,  EC2Y 9DT, UK</a:t>
            </a:r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Shape 194"/>
          <p:cNvSpPr txBox="1"/>
          <p:nvPr/>
        </p:nvSpPr>
        <p:spPr>
          <a:xfrm>
            <a:off x="1677791" y="3980306"/>
            <a:ext cx="980700" cy="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175" rIns="0" bIns="0" anchor="t" anchorCtr="0">
            <a:noAutofit/>
          </a:bodyPr>
          <a:lstStyle/>
          <a:p>
            <a:pPr marL="12700" marR="0" lvl="0" indent="0" algn="l" rtl="0">
              <a:lnSpc>
                <a:spcPct val="11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404 5th Avenue,  New York, NY,  10018,</a:t>
            </a:r>
            <a:endParaRPr sz="1100"/>
          </a:p>
          <a:p>
            <a:pPr marL="12700" marR="0" lvl="0" indent="0" algn="l" rtl="0">
              <a:lnSpc>
                <a:spcPct val="110018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United States</a:t>
            </a:r>
            <a:endParaRPr sz="1100"/>
          </a:p>
        </p:txBody>
      </p:sp>
      <p:sp>
        <p:nvSpPr>
          <p:cNvPr id="195" name="Shape 195"/>
          <p:cNvSpPr txBox="1"/>
          <p:nvPr/>
        </p:nvSpPr>
        <p:spPr>
          <a:xfrm>
            <a:off x="3134350" y="3977447"/>
            <a:ext cx="1007100" cy="5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175" rIns="0" bIns="0" anchor="t" anchorCtr="0">
            <a:noAutofit/>
          </a:bodyPr>
          <a:lstStyle/>
          <a:p>
            <a:pPr marL="12700" marR="0" lvl="0" indent="0" algn="l" rtl="0">
              <a:lnSpc>
                <a:spcPct val="11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3340 Peachtree Rd NE, STE 1010,</a:t>
            </a:r>
            <a:endParaRPr sz="1100"/>
          </a:p>
          <a:p>
            <a:pPr marL="12700" marR="0" lvl="0" indent="0" algn="l" rtl="0">
              <a:lnSpc>
                <a:spcPct val="110018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Atlanta, GA 30326,  United States</a:t>
            </a:r>
            <a:endParaRPr sz="1100"/>
          </a:p>
        </p:txBody>
      </p:sp>
      <p:sp>
        <p:nvSpPr>
          <p:cNvPr id="196" name="Shape 196"/>
          <p:cNvSpPr txBox="1"/>
          <p:nvPr/>
        </p:nvSpPr>
        <p:spPr>
          <a:xfrm>
            <a:off x="6115050" y="3980306"/>
            <a:ext cx="1116600" cy="62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lnSpc>
                <a:spcPct val="11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Level 2,</a:t>
            </a:r>
            <a:endParaRPr sz="1100"/>
          </a:p>
          <a:p>
            <a:pPr marL="12700" marR="0" lvl="0" indent="0" algn="l" rtl="0">
              <a:lnSpc>
                <a:spcPct val="110018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Hub Southern Cross,  696 Bourke St,</a:t>
            </a:r>
            <a:endParaRPr sz="1100"/>
          </a:p>
          <a:p>
            <a:pPr marL="12700" marR="0" lvl="0" indent="0" algn="l" rtl="0">
              <a:lnSpc>
                <a:spcPct val="110018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Melbourne VIC 3000,  Australia</a:t>
            </a:r>
            <a:endParaRPr sz="1100"/>
          </a:p>
        </p:txBody>
      </p:sp>
      <p:sp>
        <p:nvSpPr>
          <p:cNvPr id="197" name="Shape 197"/>
          <p:cNvSpPr txBox="1"/>
          <p:nvPr/>
        </p:nvSpPr>
        <p:spPr>
          <a:xfrm>
            <a:off x="7571623" y="4012811"/>
            <a:ext cx="846900" cy="3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lnSpc>
                <a:spcPct val="11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 Martin Place,</a:t>
            </a:r>
            <a:endParaRPr sz="1100"/>
          </a:p>
          <a:p>
            <a:pPr marL="12700" marR="0" lvl="0" indent="0" algn="l" rtl="0">
              <a:lnSpc>
                <a:spcPct val="110018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Sydney NSW 2000,  Australia</a:t>
            </a:r>
            <a:endParaRPr sz="1100"/>
          </a:p>
        </p:txBody>
      </p:sp>
      <p:sp>
        <p:nvSpPr>
          <p:cNvPr id="198" name="Shape 198"/>
          <p:cNvSpPr txBox="1"/>
          <p:nvPr/>
        </p:nvSpPr>
        <p:spPr>
          <a:xfrm>
            <a:off x="8235111" y="410156"/>
            <a:ext cx="704400" cy="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@ContinoHQ</a:t>
            </a:r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Shape 199"/>
          <p:cNvSpPr txBox="1"/>
          <p:nvPr/>
        </p:nvSpPr>
        <p:spPr>
          <a:xfrm>
            <a:off x="8235109" y="655388"/>
            <a:ext cx="775500" cy="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@ContinoHQ</a:t>
            </a:r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Shape 200"/>
          <p:cNvSpPr txBox="1"/>
          <p:nvPr/>
        </p:nvSpPr>
        <p:spPr>
          <a:xfrm>
            <a:off x="8235135" y="852581"/>
            <a:ext cx="489300" cy="1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Contino</a:t>
            </a:r>
            <a:endParaRPr sz="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Shape 201"/>
          <p:cNvSpPr/>
          <p:nvPr/>
        </p:nvSpPr>
        <p:spPr>
          <a:xfrm>
            <a:off x="8001000" y="387083"/>
            <a:ext cx="186900" cy="194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12" y="0"/>
                </a:moveTo>
                <a:lnTo>
                  <a:pt x="0" y="0"/>
                </a:lnTo>
                <a:lnTo>
                  <a:pt x="0" y="119875"/>
                </a:lnTo>
                <a:lnTo>
                  <a:pt x="119812" y="119875"/>
                </a:lnTo>
                <a:lnTo>
                  <a:pt x="119812" y="89633"/>
                </a:lnTo>
                <a:lnTo>
                  <a:pt x="45883" y="89633"/>
                </a:lnTo>
                <a:lnTo>
                  <a:pt x="35021" y="87562"/>
                </a:lnTo>
                <a:lnTo>
                  <a:pt x="27766" y="84516"/>
                </a:lnTo>
                <a:lnTo>
                  <a:pt x="25125" y="82955"/>
                </a:lnTo>
                <a:lnTo>
                  <a:pt x="34255" y="82703"/>
                </a:lnTo>
                <a:lnTo>
                  <a:pt x="41183" y="80555"/>
                </a:lnTo>
                <a:lnTo>
                  <a:pt x="45581" y="78101"/>
                </a:lnTo>
                <a:lnTo>
                  <a:pt x="47120" y="76930"/>
                </a:lnTo>
                <a:lnTo>
                  <a:pt x="40138" y="74917"/>
                </a:lnTo>
                <a:lnTo>
                  <a:pt x="35965" y="71490"/>
                </a:lnTo>
                <a:lnTo>
                  <a:pt x="33945" y="68255"/>
                </a:lnTo>
                <a:lnTo>
                  <a:pt x="33418" y="66820"/>
                </a:lnTo>
                <a:lnTo>
                  <a:pt x="39053" y="66820"/>
                </a:lnTo>
                <a:lnTo>
                  <a:pt x="39583" y="66310"/>
                </a:lnTo>
                <a:lnTo>
                  <a:pt x="32528" y="62567"/>
                </a:lnTo>
                <a:lnTo>
                  <a:pt x="29127" y="57819"/>
                </a:lnTo>
                <a:lnTo>
                  <a:pt x="28059" y="53741"/>
                </a:lnTo>
                <a:lnTo>
                  <a:pt x="27997" y="52010"/>
                </a:lnTo>
                <a:lnTo>
                  <a:pt x="33326" y="52010"/>
                </a:lnTo>
                <a:lnTo>
                  <a:pt x="29093" y="46763"/>
                </a:lnTo>
                <a:lnTo>
                  <a:pt x="28134" y="40644"/>
                </a:lnTo>
                <a:lnTo>
                  <a:pt x="28148" y="40408"/>
                </a:lnTo>
                <a:lnTo>
                  <a:pt x="29232" y="35940"/>
                </a:lnTo>
                <a:lnTo>
                  <a:pt x="30119" y="34146"/>
                </a:lnTo>
                <a:lnTo>
                  <a:pt x="68346" y="34146"/>
                </a:lnTo>
                <a:lnTo>
                  <a:pt x="70602" y="32654"/>
                </a:lnTo>
                <a:lnTo>
                  <a:pt x="77280" y="31353"/>
                </a:lnTo>
                <a:lnTo>
                  <a:pt x="97935" y="31353"/>
                </a:lnTo>
                <a:lnTo>
                  <a:pt x="99304" y="30832"/>
                </a:lnTo>
                <a:lnTo>
                  <a:pt x="100955" y="30161"/>
                </a:lnTo>
                <a:lnTo>
                  <a:pt x="119812" y="30161"/>
                </a:lnTo>
                <a:lnTo>
                  <a:pt x="119812" y="0"/>
                </a:lnTo>
                <a:close/>
              </a:path>
              <a:path w="120000" h="120000" extrusionOk="0">
                <a:moveTo>
                  <a:pt x="119812" y="39537"/>
                </a:moveTo>
                <a:lnTo>
                  <a:pt x="100955" y="39537"/>
                </a:lnTo>
                <a:lnTo>
                  <a:pt x="99119" y="41835"/>
                </a:lnTo>
                <a:lnTo>
                  <a:pt x="95801" y="44968"/>
                </a:lnTo>
                <a:lnTo>
                  <a:pt x="92620" y="47731"/>
                </a:lnTo>
                <a:lnTo>
                  <a:pt x="91200" y="48919"/>
                </a:lnTo>
                <a:lnTo>
                  <a:pt x="91057" y="55423"/>
                </a:lnTo>
                <a:lnTo>
                  <a:pt x="79746" y="76804"/>
                </a:lnTo>
                <a:lnTo>
                  <a:pt x="59346" y="88271"/>
                </a:lnTo>
                <a:lnTo>
                  <a:pt x="45883" y="89633"/>
                </a:lnTo>
                <a:lnTo>
                  <a:pt x="119812" y="89633"/>
                </a:lnTo>
                <a:lnTo>
                  <a:pt x="119812" y="39537"/>
                </a:lnTo>
                <a:close/>
              </a:path>
              <a:path w="120000" h="120000" extrusionOk="0">
                <a:moveTo>
                  <a:pt x="39053" y="66820"/>
                </a:moveTo>
                <a:lnTo>
                  <a:pt x="33418" y="66820"/>
                </a:lnTo>
                <a:lnTo>
                  <a:pt x="38302" y="67541"/>
                </a:lnTo>
                <a:lnTo>
                  <a:pt x="39053" y="66820"/>
                </a:lnTo>
                <a:close/>
              </a:path>
              <a:path w="120000" h="120000" extrusionOk="0">
                <a:moveTo>
                  <a:pt x="33326" y="52010"/>
                </a:moveTo>
                <a:lnTo>
                  <a:pt x="27997" y="52010"/>
                </a:lnTo>
                <a:lnTo>
                  <a:pt x="33095" y="54366"/>
                </a:lnTo>
                <a:lnTo>
                  <a:pt x="34479" y="53440"/>
                </a:lnTo>
                <a:lnTo>
                  <a:pt x="33326" y="52010"/>
                </a:lnTo>
                <a:close/>
              </a:path>
              <a:path w="120000" h="120000" extrusionOk="0">
                <a:moveTo>
                  <a:pt x="68346" y="34146"/>
                </a:moveTo>
                <a:lnTo>
                  <a:pt x="30119" y="34146"/>
                </a:lnTo>
                <a:lnTo>
                  <a:pt x="41126" y="43434"/>
                </a:lnTo>
                <a:lnTo>
                  <a:pt x="51144" y="47934"/>
                </a:lnTo>
                <a:lnTo>
                  <a:pt x="58432" y="49371"/>
                </a:lnTo>
                <a:lnTo>
                  <a:pt x="61248" y="49467"/>
                </a:lnTo>
                <a:lnTo>
                  <a:pt x="61158" y="45877"/>
                </a:lnTo>
                <a:lnTo>
                  <a:pt x="62102" y="41156"/>
                </a:lnTo>
                <a:lnTo>
                  <a:pt x="64958" y="36387"/>
                </a:lnTo>
                <a:lnTo>
                  <a:pt x="68346" y="34146"/>
                </a:lnTo>
                <a:close/>
              </a:path>
              <a:path w="120000" h="120000" extrusionOk="0">
                <a:moveTo>
                  <a:pt x="119812" y="30161"/>
                </a:moveTo>
                <a:lnTo>
                  <a:pt x="100955" y="30161"/>
                </a:lnTo>
                <a:lnTo>
                  <a:pt x="98366" y="34217"/>
                </a:lnTo>
                <a:lnTo>
                  <a:pt x="94753" y="37552"/>
                </a:lnTo>
                <a:lnTo>
                  <a:pt x="91539" y="39812"/>
                </a:lnTo>
                <a:lnTo>
                  <a:pt x="90152" y="40644"/>
                </a:lnTo>
                <a:lnTo>
                  <a:pt x="93664" y="40408"/>
                </a:lnTo>
                <a:lnTo>
                  <a:pt x="100955" y="39537"/>
                </a:lnTo>
                <a:lnTo>
                  <a:pt x="119812" y="39537"/>
                </a:lnTo>
                <a:lnTo>
                  <a:pt x="119812" y="30161"/>
                </a:lnTo>
                <a:close/>
              </a:path>
              <a:path w="120000" h="120000" extrusionOk="0">
                <a:moveTo>
                  <a:pt x="97935" y="31353"/>
                </a:moveTo>
                <a:lnTo>
                  <a:pt x="77280" y="31353"/>
                </a:lnTo>
                <a:lnTo>
                  <a:pt x="82404" y="32225"/>
                </a:lnTo>
                <a:lnTo>
                  <a:pt x="85688" y="33816"/>
                </a:lnTo>
                <a:lnTo>
                  <a:pt x="86846" y="34669"/>
                </a:lnTo>
                <a:lnTo>
                  <a:pt x="90713" y="33864"/>
                </a:lnTo>
                <a:lnTo>
                  <a:pt x="95378" y="32326"/>
                </a:lnTo>
                <a:lnTo>
                  <a:pt x="97935" y="313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Shape 202"/>
          <p:cNvSpPr/>
          <p:nvPr/>
        </p:nvSpPr>
        <p:spPr>
          <a:xfrm>
            <a:off x="8001000" y="617406"/>
            <a:ext cx="186900" cy="194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12" y="0"/>
                </a:moveTo>
                <a:lnTo>
                  <a:pt x="0" y="0"/>
                </a:lnTo>
                <a:lnTo>
                  <a:pt x="0" y="119875"/>
                </a:lnTo>
                <a:lnTo>
                  <a:pt x="119812" y="119875"/>
                </a:lnTo>
                <a:lnTo>
                  <a:pt x="119812" y="100631"/>
                </a:lnTo>
                <a:lnTo>
                  <a:pt x="48621" y="100631"/>
                </a:lnTo>
                <a:lnTo>
                  <a:pt x="48621" y="59937"/>
                </a:lnTo>
                <a:lnTo>
                  <a:pt x="40152" y="59937"/>
                </a:lnTo>
                <a:lnTo>
                  <a:pt x="40152" y="43659"/>
                </a:lnTo>
                <a:lnTo>
                  <a:pt x="48549" y="43659"/>
                </a:lnTo>
                <a:lnTo>
                  <a:pt x="48549" y="36298"/>
                </a:lnTo>
                <a:lnTo>
                  <a:pt x="49292" y="30826"/>
                </a:lnTo>
                <a:lnTo>
                  <a:pt x="52014" y="25275"/>
                </a:lnTo>
                <a:lnTo>
                  <a:pt x="57460" y="20972"/>
                </a:lnTo>
                <a:lnTo>
                  <a:pt x="66371" y="19243"/>
                </a:lnTo>
                <a:lnTo>
                  <a:pt x="119812" y="19243"/>
                </a:lnTo>
                <a:lnTo>
                  <a:pt x="119812" y="0"/>
                </a:lnTo>
                <a:close/>
              </a:path>
              <a:path w="120000" h="120000" extrusionOk="0">
                <a:moveTo>
                  <a:pt x="119812" y="19243"/>
                </a:moveTo>
                <a:lnTo>
                  <a:pt x="66371" y="19243"/>
                </a:lnTo>
                <a:lnTo>
                  <a:pt x="79452" y="19293"/>
                </a:lnTo>
                <a:lnTo>
                  <a:pt x="79452" y="33239"/>
                </a:lnTo>
                <a:lnTo>
                  <a:pt x="68409" y="33239"/>
                </a:lnTo>
                <a:lnTo>
                  <a:pt x="66210" y="33979"/>
                </a:lnTo>
                <a:lnTo>
                  <a:pt x="66210" y="43659"/>
                </a:lnTo>
                <a:lnTo>
                  <a:pt x="79672" y="43659"/>
                </a:lnTo>
                <a:lnTo>
                  <a:pt x="78126" y="59937"/>
                </a:lnTo>
                <a:lnTo>
                  <a:pt x="65556" y="59937"/>
                </a:lnTo>
                <a:lnTo>
                  <a:pt x="65556" y="100631"/>
                </a:lnTo>
                <a:lnTo>
                  <a:pt x="119812" y="100631"/>
                </a:lnTo>
                <a:lnTo>
                  <a:pt x="119812" y="19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8001000" y="847730"/>
            <a:ext cx="186900" cy="194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12" y="0"/>
                </a:moveTo>
                <a:lnTo>
                  <a:pt x="0" y="0"/>
                </a:lnTo>
                <a:lnTo>
                  <a:pt x="0" y="119875"/>
                </a:lnTo>
                <a:lnTo>
                  <a:pt x="119812" y="119875"/>
                </a:lnTo>
                <a:lnTo>
                  <a:pt x="119812" y="88756"/>
                </a:lnTo>
                <a:lnTo>
                  <a:pt x="24885" y="88756"/>
                </a:lnTo>
                <a:lnTo>
                  <a:pt x="24885" y="44007"/>
                </a:lnTo>
                <a:lnTo>
                  <a:pt x="119812" y="44007"/>
                </a:lnTo>
                <a:lnTo>
                  <a:pt x="119812" y="37299"/>
                </a:lnTo>
                <a:lnTo>
                  <a:pt x="28527" y="37299"/>
                </a:lnTo>
                <a:lnTo>
                  <a:pt x="24885" y="33786"/>
                </a:lnTo>
                <a:lnTo>
                  <a:pt x="24885" y="25143"/>
                </a:lnTo>
                <a:lnTo>
                  <a:pt x="28527" y="21636"/>
                </a:lnTo>
                <a:lnTo>
                  <a:pt x="119812" y="21636"/>
                </a:lnTo>
                <a:lnTo>
                  <a:pt x="119812" y="0"/>
                </a:lnTo>
                <a:close/>
              </a:path>
              <a:path w="120000" h="120000" extrusionOk="0">
                <a:moveTo>
                  <a:pt x="50490" y="44007"/>
                </a:moveTo>
                <a:lnTo>
                  <a:pt x="41181" y="44007"/>
                </a:lnTo>
                <a:lnTo>
                  <a:pt x="41181" y="88756"/>
                </a:lnTo>
                <a:lnTo>
                  <a:pt x="50490" y="88756"/>
                </a:lnTo>
                <a:lnTo>
                  <a:pt x="50490" y="44007"/>
                </a:lnTo>
                <a:close/>
              </a:path>
              <a:path w="120000" h="120000" extrusionOk="0">
                <a:moveTo>
                  <a:pt x="72737" y="55063"/>
                </a:moveTo>
                <a:lnTo>
                  <a:pt x="68204" y="56039"/>
                </a:lnTo>
                <a:lnTo>
                  <a:pt x="65573" y="58626"/>
                </a:lnTo>
                <a:lnTo>
                  <a:pt x="64353" y="62310"/>
                </a:lnTo>
                <a:lnTo>
                  <a:pt x="64056" y="66577"/>
                </a:lnTo>
                <a:lnTo>
                  <a:pt x="64056" y="88756"/>
                </a:lnTo>
                <a:lnTo>
                  <a:pt x="80752" y="88756"/>
                </a:lnTo>
                <a:lnTo>
                  <a:pt x="80733" y="66577"/>
                </a:lnTo>
                <a:lnTo>
                  <a:pt x="80542" y="62900"/>
                </a:lnTo>
                <a:lnTo>
                  <a:pt x="79525" y="59057"/>
                </a:lnTo>
                <a:lnTo>
                  <a:pt x="77117" y="56189"/>
                </a:lnTo>
                <a:lnTo>
                  <a:pt x="72737" y="55063"/>
                </a:lnTo>
                <a:close/>
              </a:path>
              <a:path w="120000" h="120000" extrusionOk="0">
                <a:moveTo>
                  <a:pt x="119812" y="44007"/>
                </a:moveTo>
                <a:lnTo>
                  <a:pt x="77362" y="44007"/>
                </a:lnTo>
                <a:lnTo>
                  <a:pt x="86253" y="45459"/>
                </a:lnTo>
                <a:lnTo>
                  <a:pt x="91533" y="49558"/>
                </a:lnTo>
                <a:lnTo>
                  <a:pt x="94066" y="55921"/>
                </a:lnTo>
                <a:lnTo>
                  <a:pt x="94719" y="64165"/>
                </a:lnTo>
                <a:lnTo>
                  <a:pt x="94719" y="88756"/>
                </a:lnTo>
                <a:lnTo>
                  <a:pt x="119812" y="88756"/>
                </a:lnTo>
                <a:lnTo>
                  <a:pt x="119812" y="44007"/>
                </a:lnTo>
                <a:close/>
              </a:path>
              <a:path w="120000" h="120000" extrusionOk="0">
                <a:moveTo>
                  <a:pt x="77362" y="44007"/>
                </a:moveTo>
                <a:lnTo>
                  <a:pt x="63473" y="44007"/>
                </a:lnTo>
                <a:lnTo>
                  <a:pt x="63473" y="50051"/>
                </a:lnTo>
                <a:lnTo>
                  <a:pt x="63674" y="50051"/>
                </a:lnTo>
                <a:lnTo>
                  <a:pt x="65636" y="47620"/>
                </a:lnTo>
                <a:lnTo>
                  <a:pt x="68602" y="45707"/>
                </a:lnTo>
                <a:lnTo>
                  <a:pt x="72525" y="44456"/>
                </a:lnTo>
                <a:lnTo>
                  <a:pt x="77362" y="44007"/>
                </a:lnTo>
                <a:close/>
              </a:path>
              <a:path w="120000" h="120000" extrusionOk="0">
                <a:moveTo>
                  <a:pt x="119812" y="21636"/>
                </a:moveTo>
                <a:lnTo>
                  <a:pt x="37526" y="21636"/>
                </a:lnTo>
                <a:lnTo>
                  <a:pt x="41181" y="25143"/>
                </a:lnTo>
                <a:lnTo>
                  <a:pt x="41181" y="33786"/>
                </a:lnTo>
                <a:lnTo>
                  <a:pt x="37526" y="37299"/>
                </a:lnTo>
                <a:lnTo>
                  <a:pt x="119812" y="37299"/>
                </a:lnTo>
                <a:lnTo>
                  <a:pt x="119812" y="216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Shape 204"/>
          <p:cNvSpPr txBox="1">
            <a:spLocks noGrp="1"/>
          </p:cNvSpPr>
          <p:nvPr>
            <p:ph type="sldNum" idx="12"/>
          </p:nvPr>
        </p:nvSpPr>
        <p:spPr>
          <a:xfrm>
            <a:off x="8724311" y="4770175"/>
            <a:ext cx="192000" cy="1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540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b="0" i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000" b="0" i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Shape 205"/>
          <p:cNvSpPr txBox="1"/>
          <p:nvPr/>
        </p:nvSpPr>
        <p:spPr>
          <a:xfrm>
            <a:off x="4656243" y="3567150"/>
            <a:ext cx="1056300" cy="24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075" rIns="0" bIns="0" anchor="t" anchorCtr="0">
            <a:noAutofit/>
          </a:bodyPr>
          <a:lstStyle/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Boston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l" rtl="0">
              <a:lnSpc>
                <a:spcPct val="1149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boston@contino.io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Shape 206"/>
          <p:cNvSpPr txBox="1"/>
          <p:nvPr/>
        </p:nvSpPr>
        <p:spPr>
          <a:xfrm>
            <a:off x="4656247" y="3977447"/>
            <a:ext cx="10071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2175" rIns="0" bIns="0" anchor="t" anchorCtr="0">
            <a:noAutofit/>
          </a:bodyPr>
          <a:lstStyle/>
          <a:p>
            <a:pPr marL="12700" marR="0" lvl="0" indent="0" algn="l" rtl="0">
              <a:lnSpc>
                <a:spcPct val="11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745 Atlantic Ave</a:t>
            </a:r>
            <a:b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Boston</a:t>
            </a:r>
            <a:b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 02111</a:t>
            </a:r>
            <a:b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United States</a:t>
            </a:r>
            <a:endParaRPr sz="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096407-EA6B-9D40-A9E3-01DBFB2AB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674" y="1669402"/>
            <a:ext cx="8296500" cy="386700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American Typewriter" panose="02090604020004020304" pitchFamily="18" charset="77"/>
              </a:rPr>
              <a:t>Thank you !</a:t>
            </a:r>
            <a:endParaRPr lang="en-US" dirty="0">
              <a:solidFill>
                <a:schemeClr val="tx1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AACF6C6-3AB3-7F4B-9292-17F9410B3B92}"/>
              </a:ext>
            </a:extLst>
          </p:cNvPr>
          <p:cNvSpPr txBox="1"/>
          <p:nvPr/>
        </p:nvSpPr>
        <p:spPr>
          <a:xfrm>
            <a:off x="5885645" y="2601276"/>
            <a:ext cx="32583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merican Typewriter" panose="02090604020004020304" pitchFamily="18" charset="77"/>
              </a:rPr>
              <a:t>@</a:t>
            </a:r>
            <a:r>
              <a:rPr lang="en-US" sz="2400" dirty="0" err="1">
                <a:latin typeface="American Typewriter" panose="02090604020004020304" pitchFamily="18" charset="77"/>
              </a:rPr>
              <a:t>dimpledalby</a:t>
            </a:r>
            <a:endParaRPr lang="en-US" sz="2400" dirty="0">
              <a:latin typeface="American Typewriter" panose="02090604020004020304" pitchFamily="18" charset="77"/>
            </a:endParaRPr>
          </a:p>
          <a:p>
            <a:pPr algn="ctr"/>
            <a:r>
              <a:rPr lang="en-US" sz="2400" dirty="0" err="1">
                <a:latin typeface="American Typewriter" panose="02090604020004020304" pitchFamily="18" charset="77"/>
              </a:rPr>
              <a:t>Contino.io</a:t>
            </a:r>
            <a:endParaRPr lang="en-US" sz="240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44706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GB" b="1" dirty="0">
                <a:solidFill>
                  <a:schemeClr val="tx1"/>
                </a:solidFill>
                <a:latin typeface="American Typewriter" panose="02090604020004020304" pitchFamily="18" charset="77"/>
              </a:rPr>
              <a:t>$&gt;</a:t>
            </a:r>
            <a:r>
              <a:rPr lang="en-GB" b="1" dirty="0" err="1">
                <a:solidFill>
                  <a:schemeClr val="tx1"/>
                </a:solidFill>
                <a:latin typeface="American Typewriter" panose="02090604020004020304" pitchFamily="18" charset="77"/>
              </a:rPr>
              <a:t>whoami</a:t>
            </a:r>
            <a:endParaRPr b="1" dirty="0">
              <a:solidFill>
                <a:schemeClr val="tx1"/>
              </a:solidFill>
              <a:latin typeface="American Typewriter" panose="02090604020004020304" pitchFamily="18" charset="77"/>
            </a:endParaRPr>
          </a:p>
        </p:txBody>
      </p:sp>
      <p:sp>
        <p:nvSpPr>
          <p:cNvPr id="136" name="Shape 13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54" y="688584"/>
            <a:ext cx="3810000" cy="3810000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389665" y="1127149"/>
            <a:ext cx="2917579" cy="1466435"/>
          </a:xfrm>
          <a:prstGeom prst="wedgeEllipseCallout">
            <a:avLst/>
          </a:prstGeom>
          <a:solidFill>
            <a:schemeClr val="tx1"/>
          </a:solidFill>
          <a:scene3d>
            <a:camera prst="orthographicFront">
              <a:rot lat="600000" lon="6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1600" b="1" dirty="0">
                <a:latin typeface="Comic Sans MS" charset="0"/>
                <a:ea typeface="Comic Sans MS" charset="0"/>
                <a:cs typeface="Comic Sans MS" charset="0"/>
              </a:rPr>
              <a:t>Hello! My name is Dimple Dalby</a:t>
            </a:r>
          </a:p>
        </p:txBody>
      </p:sp>
      <p:sp>
        <p:nvSpPr>
          <p:cNvPr id="8" name="Oval Callout 7"/>
          <p:cNvSpPr/>
          <p:nvPr/>
        </p:nvSpPr>
        <p:spPr>
          <a:xfrm>
            <a:off x="4870977" y="216425"/>
            <a:ext cx="2917579" cy="1466435"/>
          </a:xfrm>
          <a:prstGeom prst="wedgeEllipse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1600" b="1" dirty="0">
                <a:latin typeface="Comic Sans MS" charset="0"/>
                <a:ea typeface="Comic Sans MS" charset="0"/>
                <a:cs typeface="Comic Sans MS" charset="0"/>
              </a:rPr>
              <a:t>DevOps Consultant at </a:t>
            </a:r>
            <a:r>
              <a:rPr lang="en-US" sz="1600" b="1" dirty="0" err="1">
                <a:latin typeface="Comic Sans MS" charset="0"/>
                <a:ea typeface="Comic Sans MS" charset="0"/>
                <a:cs typeface="Comic Sans MS" charset="0"/>
              </a:rPr>
              <a:t>Contino</a:t>
            </a:r>
            <a:endParaRPr lang="en-US" sz="1600" b="1" dirty="0">
              <a:latin typeface="Comic Sans MS" charset="0"/>
              <a:ea typeface="Comic Sans MS" charset="0"/>
              <a:cs typeface="Comic Sans MS" charset="0"/>
            </a:endParaRPr>
          </a:p>
        </p:txBody>
      </p:sp>
      <p:sp>
        <p:nvSpPr>
          <p:cNvPr id="9" name="Oval Callout 8"/>
          <p:cNvSpPr/>
          <p:nvPr/>
        </p:nvSpPr>
        <p:spPr>
          <a:xfrm>
            <a:off x="5331328" y="2255559"/>
            <a:ext cx="3500972" cy="1466435"/>
          </a:xfrm>
          <a:prstGeom prst="wedgeEllipseCallo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r>
              <a:rPr lang="en-US" sz="1600" b="1" dirty="0">
                <a:latin typeface="Comic Sans MS" charset="0"/>
                <a:ea typeface="Comic Sans MS" charset="0"/>
                <a:cs typeface="Comic Sans MS" charset="0"/>
              </a:rPr>
              <a:t>My </a:t>
            </a:r>
            <a:r>
              <a:rPr lang="en-US" sz="1600" b="1" dirty="0" err="1">
                <a:latin typeface="Comic Sans MS" charset="0"/>
                <a:ea typeface="Comic Sans MS" charset="0"/>
                <a:cs typeface="Comic Sans MS" charset="0"/>
              </a:rPr>
              <a:t>favourite</a:t>
            </a:r>
            <a:r>
              <a:rPr lang="en-US" sz="1600" b="1" dirty="0">
                <a:latin typeface="Comic Sans MS" charset="0"/>
                <a:ea typeface="Comic Sans MS" charset="0"/>
                <a:cs typeface="Comic Sans MS" charset="0"/>
              </a:rPr>
              <a:t> tools are </a:t>
            </a:r>
            <a:r>
              <a:rPr lang="en-US" sz="1600" b="1" dirty="0" err="1">
                <a:latin typeface="Comic Sans MS" charset="0"/>
                <a:ea typeface="Comic Sans MS" charset="0"/>
                <a:cs typeface="Comic Sans MS" charset="0"/>
              </a:rPr>
              <a:t>Ansible</a:t>
            </a:r>
            <a:r>
              <a:rPr lang="en-US" sz="1600" b="1" dirty="0">
                <a:latin typeface="Comic Sans MS" charset="0"/>
                <a:ea typeface="Comic Sans MS" charset="0"/>
                <a:cs typeface="Comic Sans MS" charset="0"/>
              </a:rPr>
              <a:t> and everything </a:t>
            </a:r>
            <a:r>
              <a:rPr lang="en-US" sz="1600" b="1" dirty="0" err="1">
                <a:latin typeface="Comic Sans MS" charset="0"/>
                <a:ea typeface="Comic Sans MS" charset="0"/>
                <a:cs typeface="Comic Sans MS" charset="0"/>
              </a:rPr>
              <a:t>Hashicorp</a:t>
            </a:r>
            <a:endParaRPr lang="en-US" sz="1600" b="1" dirty="0">
              <a:latin typeface="Comic Sans MS" charset="0"/>
              <a:ea typeface="Comic Sans MS" charset="0"/>
              <a:cs typeface="Comic Sans MS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4D7F1B-A6EA-9040-A50C-90A281DD9E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3783" y="4408096"/>
            <a:ext cx="2095500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3" name="TextBox 2"/>
          <p:cNvSpPr txBox="1"/>
          <p:nvPr/>
        </p:nvSpPr>
        <p:spPr>
          <a:xfrm>
            <a:off x="3233629" y="463799"/>
            <a:ext cx="1547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merican Typewriter" panose="02090604020004020304" pitchFamily="18" charset="77"/>
              </a:rPr>
              <a:t>Why ?</a:t>
            </a:r>
            <a:endParaRPr lang="en-US" b="1" dirty="0">
              <a:latin typeface="American Typewriter" panose="02090604020004020304" pitchFamily="18" charset="7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8782" y="1632577"/>
            <a:ext cx="5006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That awkward moment when you commit your secrets/passwords to source control</a:t>
            </a:r>
            <a:r>
              <a:rPr lang="mr-IN" sz="2400" dirty="0">
                <a:solidFill>
                  <a:srgbClr val="FF0000"/>
                </a:solidFill>
              </a:rPr>
              <a:t>…</a:t>
            </a:r>
            <a:r>
              <a:rPr lang="en-GB" sz="2400" dirty="0">
                <a:solidFill>
                  <a:srgbClr val="FF0000"/>
                </a:solidFill>
              </a:rPr>
              <a:t>..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540" y="0"/>
            <a:ext cx="3385496" cy="277967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040877" y="864681"/>
            <a:ext cx="1352144" cy="409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FA9C33-FA8A-8748-BF89-8F09A8DC5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6282" y="4381500"/>
            <a:ext cx="20955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00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872995274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3" name="Picture 52">
            <a:extLst>
              <a:ext uri="{FF2B5EF4-FFF2-40B4-BE49-F238E27FC236}">
                <a16:creationId xmlns:a16="http://schemas.microsoft.com/office/drawing/2014/main" id="{C3B2E66D-28F8-4845-B646-AB093AF4AA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2250" y="4381500"/>
            <a:ext cx="20955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0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B7323B6-DD22-3841-B85C-A1DEE8B864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6B7323B6-DD22-3841-B85C-A1DEE8B864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BACC6EB-92A5-0548-AC1B-2646786CA0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5BACC6EB-92A5-0548-AC1B-2646786CA0C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727CE42-E3CE-824E-947B-FB001AE1FD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dgm id="{A727CE42-E3CE-824E-947B-FB001AE1FD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3364C52-C4B3-704C-A072-41B1448F67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graphicEl>
                                              <a:dgm id="{63364C52-C4B3-704C-A072-41B1448F674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8223481-EB40-BE44-98A1-4D0ECD1C5A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graphicEl>
                                              <a:dgm id="{48223481-EB40-BE44-98A1-4D0ECD1C5AE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A23BB10-8D6F-8743-813C-51E6333ECD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graphicEl>
                                              <a:dgm id="{0A23BB10-8D6F-8743-813C-51E6333ECD1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DE36596-2F2E-D346-A9FE-F730EC0CCC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graphicEl>
                                              <a:dgm id="{ADE36596-2F2E-D346-A9FE-F730EC0CCCE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274316E-93AB-8B42-BAA9-460BD72947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graphicEl>
                                              <a:dgm id="{D274316E-93AB-8B42-BAA9-460BD72947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2753859" y="133564"/>
            <a:ext cx="4396954" cy="99529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/>
            <a:r>
              <a:rPr lang="en-GB" sz="2400" b="1" dirty="0">
                <a:latin typeface="American Typewriter Semibold" panose="02090604020004020304" pitchFamily="18" charset="77"/>
              </a:rPr>
              <a:t>Enter </a:t>
            </a:r>
            <a:r>
              <a:rPr lang="mr-IN" sz="2400" b="1" dirty="0">
                <a:latin typeface="American Typewriter Semibold" panose="02090604020004020304" pitchFamily="18" charset="77"/>
              </a:rPr>
              <a:t>……</a:t>
            </a:r>
            <a:r>
              <a:rPr lang="en-GB" sz="2400" b="1" dirty="0">
                <a:latin typeface="American Typewriter Semibold" panose="02090604020004020304" pitchFamily="18" charset="77"/>
              </a:rPr>
              <a:t>.</a:t>
            </a:r>
            <a:br>
              <a:rPr lang="en-GB" sz="2400" b="1" dirty="0">
                <a:latin typeface="American Typewriter Semibold" panose="02090604020004020304" pitchFamily="18" charset="77"/>
              </a:rPr>
            </a:br>
            <a:r>
              <a:rPr lang="en-GB" sz="2400" b="1" dirty="0" err="1">
                <a:latin typeface="American Typewriter Semibold" panose="02090604020004020304" pitchFamily="18" charset="77"/>
              </a:rPr>
              <a:t>ansible</a:t>
            </a:r>
            <a:r>
              <a:rPr lang="en-GB" sz="2400" b="1" dirty="0">
                <a:latin typeface="American Typewriter Semibold" panose="02090604020004020304" pitchFamily="18" charset="77"/>
              </a:rPr>
              <a:t>-vault</a:t>
            </a:r>
            <a:endParaRPr sz="2400" b="1" dirty="0">
              <a:latin typeface="American Typewriter Semibold" panose="02090604020004020304" pitchFamily="18" charset="77"/>
            </a:endParaRP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20841" y="1254105"/>
            <a:ext cx="8118442" cy="720492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2000" b="1" dirty="0" err="1">
                <a:solidFill>
                  <a:srgbClr val="C00000"/>
                </a:solidFill>
                <a:latin typeface="American Typewriter" panose="02090604020004020304" pitchFamily="18" charset="77"/>
                <a:ea typeface="Courier New" charset="0"/>
                <a:cs typeface="Courier New" charset="0"/>
              </a:rPr>
              <a:t>ansible</a:t>
            </a:r>
            <a:r>
              <a:rPr lang="en-US" sz="2000" b="1" dirty="0">
                <a:solidFill>
                  <a:srgbClr val="C00000"/>
                </a:solidFill>
                <a:latin typeface="American Typewriter" panose="02090604020004020304" pitchFamily="18" charset="77"/>
                <a:ea typeface="Courier New" charset="0"/>
                <a:cs typeface="Courier New" charset="0"/>
              </a:rPr>
              <a:t>-vault</a:t>
            </a:r>
            <a:r>
              <a:rPr lang="en-US" sz="2000" dirty="0">
                <a:latin typeface="American Typewriter" panose="02090604020004020304" pitchFamily="18" charset="77"/>
              </a:rPr>
              <a:t> </a:t>
            </a:r>
            <a:r>
              <a:rPr lang="en-US" sz="2000" dirty="0">
                <a:latin typeface="American Typewriter" panose="02090604020004020304" pitchFamily="18" charset="77"/>
                <a:ea typeface="Arial" charset="0"/>
                <a:cs typeface="Arial" charset="0"/>
              </a:rPr>
              <a:t>secures confidential data by encrypting it on disk</a:t>
            </a:r>
            <a:endParaRPr sz="2000" dirty="0">
              <a:latin typeface="American Typewriter" panose="02090604020004020304" pitchFamily="18" charset="77"/>
              <a:ea typeface="Arial" charset="0"/>
              <a:cs typeface="Arial" charset="0"/>
            </a:endParaRPr>
          </a:p>
        </p:txBody>
      </p:sp>
      <p:sp>
        <p:nvSpPr>
          <p:cNvPr id="161" name="Shape 161"/>
          <p:cNvSpPr txBox="1">
            <a:spLocks noGrp="1"/>
          </p:cNvSpPr>
          <p:nvPr>
            <p:ph type="body" idx="2"/>
          </p:nvPr>
        </p:nvSpPr>
        <p:spPr>
          <a:xfrm>
            <a:off x="1006034" y="1996368"/>
            <a:ext cx="7892603" cy="184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just">
              <a:buFontTx/>
              <a:buChar char="-"/>
            </a:pPr>
            <a:r>
              <a:rPr lang="en-US" sz="2000" b="1" dirty="0">
                <a:solidFill>
                  <a:srgbClr val="C00000"/>
                </a:solidFill>
                <a:latin typeface="American Typewriter" panose="02090604020004020304" pitchFamily="18" charset="77"/>
                <a:ea typeface="Arial" charset="0"/>
                <a:cs typeface="Arial" charset="0"/>
              </a:rPr>
              <a:t>AES-256 algorithm</a:t>
            </a:r>
            <a:r>
              <a:rPr lang="en-US" sz="1600" dirty="0">
                <a:latin typeface="American Typewriter" panose="02090604020004020304" pitchFamily="18" charset="77"/>
              </a:rPr>
              <a:t>.</a:t>
            </a:r>
          </a:p>
          <a:p>
            <a:pPr marL="0" lvl="0" indent="0" algn="just">
              <a:buNone/>
            </a:pPr>
            <a:endParaRPr lang="en-US" sz="1600" dirty="0">
              <a:latin typeface="American Typewriter" panose="02090604020004020304" pitchFamily="18" charset="77"/>
            </a:endParaRPr>
          </a:p>
          <a:p>
            <a:pPr algn="just">
              <a:buFontTx/>
              <a:buChar char="-"/>
            </a:pPr>
            <a:r>
              <a:rPr lang="en-US" sz="2000" b="1" dirty="0">
                <a:solidFill>
                  <a:srgbClr val="C00000"/>
                </a:solidFill>
                <a:latin typeface="American Typewriter" panose="02090604020004020304" pitchFamily="18" charset="77"/>
              </a:rPr>
              <a:t>Files are decrypted at runtime</a:t>
            </a:r>
          </a:p>
          <a:p>
            <a:pPr marL="0" indent="0" algn="just">
              <a:buNone/>
            </a:pPr>
            <a:endParaRPr lang="en-US" sz="2000" b="1" dirty="0">
              <a:solidFill>
                <a:srgbClr val="C00000"/>
              </a:solidFill>
              <a:latin typeface="American Typewriter" panose="02090604020004020304" pitchFamily="18" charset="77"/>
            </a:endParaRPr>
          </a:p>
          <a:p>
            <a:pPr algn="just">
              <a:buFontTx/>
              <a:buChar char="-"/>
            </a:pPr>
            <a:r>
              <a:rPr lang="en-GB" sz="2000" b="1" dirty="0">
                <a:solidFill>
                  <a:srgbClr val="C00000"/>
                </a:solidFill>
                <a:latin typeface="American Typewriter" panose="02090604020004020304" pitchFamily="18" charset="77"/>
              </a:rPr>
              <a:t>I</a:t>
            </a:r>
            <a:r>
              <a:rPr lang="en-US" sz="2000" b="1" dirty="0" err="1">
                <a:solidFill>
                  <a:srgbClr val="C00000"/>
                </a:solidFill>
                <a:latin typeface="American Typewriter" panose="02090604020004020304" pitchFamily="18" charset="77"/>
              </a:rPr>
              <a:t>nstall</a:t>
            </a:r>
            <a:r>
              <a:rPr lang="en-US" sz="2000" b="1" dirty="0">
                <a:solidFill>
                  <a:srgbClr val="C00000"/>
                </a:solidFill>
                <a:latin typeface="American Typewriter" panose="02090604020004020304" pitchFamily="18" charset="77"/>
              </a:rPr>
              <a:t> using pip, homebrew, apt-get, yum</a:t>
            </a:r>
          </a:p>
          <a:p>
            <a:pPr lvl="0" algn="just">
              <a:buFontTx/>
              <a:buChar char="-"/>
            </a:pPr>
            <a:endParaRPr sz="1600" dirty="0">
              <a:latin typeface="American Typewriter" panose="02090604020004020304" pitchFamily="18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AB7090-E8E4-1C48-8EF0-66F98136D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783" y="4386817"/>
            <a:ext cx="2095500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5" name="TextBox 4"/>
          <p:cNvSpPr txBox="1"/>
          <p:nvPr/>
        </p:nvSpPr>
        <p:spPr>
          <a:xfrm>
            <a:off x="1838380" y="495349"/>
            <a:ext cx="5635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ansible</a:t>
            </a:r>
            <a:r>
              <a:rPr lang="en-US" sz="1800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-vault create &lt;</a:t>
            </a:r>
            <a:r>
              <a:rPr lang="en-US" sz="1800" b="1" dirty="0" err="1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file_name</a:t>
            </a:r>
            <a:r>
              <a:rPr lang="en-US" sz="1800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&gt;</a:t>
            </a:r>
            <a:endParaRPr lang="en-US" sz="18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3" b="24180"/>
          <a:stretch/>
        </p:blipFill>
        <p:spPr>
          <a:xfrm>
            <a:off x="433659" y="1469571"/>
            <a:ext cx="8308734" cy="316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37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60" y="1545398"/>
            <a:ext cx="8577330" cy="130716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21228" y="481893"/>
            <a:ext cx="4816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ansible</a:t>
            </a:r>
            <a:r>
              <a:rPr lang="en-US" sz="1800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-vault decrypt &lt;</a:t>
            </a:r>
            <a:r>
              <a:rPr lang="en-US" sz="1800" b="1" dirty="0" err="1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file_name</a:t>
            </a:r>
            <a:r>
              <a:rPr lang="en-US" sz="1800" b="1" dirty="0">
                <a:solidFill>
                  <a:schemeClr val="accent1"/>
                </a:solidFill>
                <a:latin typeface="Courier New" charset="0"/>
                <a:ea typeface="Courier New" charset="0"/>
                <a:cs typeface="Courier New" charset="0"/>
              </a:rPr>
              <a:t>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F0A76-BF72-0243-A9A9-C482BB340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961" y="4376554"/>
            <a:ext cx="20955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574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6DCE55-1709-5941-903F-B7236F8D9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F9F3E0-3AFD-4140-862B-86D8EDA00F0C}"/>
              </a:ext>
            </a:extLst>
          </p:cNvPr>
          <p:cNvSpPr/>
          <p:nvPr/>
        </p:nvSpPr>
        <p:spPr>
          <a:xfrm>
            <a:off x="2820545" y="556904"/>
            <a:ext cx="3462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American Typewriter" panose="02090604020004020304" pitchFamily="18" charset="77"/>
              </a:rPr>
              <a:t>Create</a:t>
            </a:r>
            <a:r>
              <a:rPr lang="en-US" sz="2400" dirty="0">
                <a:latin typeface="American Typewriter" panose="02090604020004020304" pitchFamily="18" charset="77"/>
              </a:rPr>
              <a:t> Encrypted files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15D8A4-2492-3A4E-81E3-9F2D4BEE4BDF}"/>
              </a:ext>
            </a:extLst>
          </p:cNvPr>
          <p:cNvSpPr/>
          <p:nvPr/>
        </p:nvSpPr>
        <p:spPr>
          <a:xfrm>
            <a:off x="1362246" y="1193217"/>
            <a:ext cx="6802040" cy="1384995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GB" sz="28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8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ansible</a:t>
            </a:r>
            <a:r>
              <a:rPr lang="en-GB" sz="28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-vault</a:t>
            </a:r>
            <a:r>
              <a:rPr lang="en-GB" sz="28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encrypt </a:t>
            </a:r>
            <a:r>
              <a:rPr lang="en-GB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foo.yml</a:t>
            </a:r>
            <a:endParaRPr lang="en-GB" sz="2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Vault password: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Confirm New Vault password:</a:t>
            </a:r>
            <a:endParaRPr lang="en-US" sz="2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EA106F-90FA-014F-8B35-96DDEE766BBE}"/>
              </a:ext>
            </a:extLst>
          </p:cNvPr>
          <p:cNvSpPr/>
          <p:nvPr/>
        </p:nvSpPr>
        <p:spPr>
          <a:xfrm>
            <a:off x="2820545" y="2912183"/>
            <a:ext cx="30620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  <a:latin typeface="American Typewriter" panose="02090604020004020304" pitchFamily="18" charset="77"/>
              </a:rPr>
              <a:t>Edit</a:t>
            </a:r>
            <a:r>
              <a:rPr lang="en-US" sz="2400" dirty="0">
                <a:latin typeface="American Typewriter" panose="02090604020004020304" pitchFamily="18" charset="77"/>
              </a:rPr>
              <a:t> encrypted files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30D761-66B2-2540-A8B2-42F11F90FA2B}"/>
              </a:ext>
            </a:extLst>
          </p:cNvPr>
          <p:cNvSpPr/>
          <p:nvPr/>
        </p:nvSpPr>
        <p:spPr>
          <a:xfrm>
            <a:off x="1362246" y="3707819"/>
            <a:ext cx="6802040" cy="954107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ansible</a:t>
            </a:r>
            <a:r>
              <a:rPr lang="en-US" sz="28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-vault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edit 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foo.yml</a:t>
            </a:r>
            <a:endParaRPr lang="en-US" sz="2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Vault password:</a:t>
            </a:r>
          </a:p>
        </p:txBody>
      </p:sp>
    </p:spTree>
    <p:extLst>
      <p:ext uri="{BB962C8B-B14F-4D97-AF65-F5344CB8AC3E}">
        <p14:creationId xmlns:p14="http://schemas.microsoft.com/office/powerpoint/2010/main" val="3220270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2F2DF1-6354-DA46-8378-B3EE9183C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FCFC82-55F0-6440-9BAF-FF40A772DBAC}"/>
              </a:ext>
            </a:extLst>
          </p:cNvPr>
          <p:cNvSpPr/>
          <p:nvPr/>
        </p:nvSpPr>
        <p:spPr>
          <a:xfrm>
            <a:off x="1191986" y="590837"/>
            <a:ext cx="76581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American Typewriter" panose="02090604020004020304" pitchFamily="18" charset="77"/>
              </a:rPr>
              <a:t>Re-key</a:t>
            </a:r>
            <a:r>
              <a:rPr lang="en-US" sz="2800" dirty="0">
                <a:latin typeface="American Typewriter" panose="02090604020004020304" pitchFamily="18" charset="77"/>
              </a:rPr>
              <a:t> encrypted files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59B3C1-ECA2-8F4A-B620-A4ECDCD2CB21}"/>
              </a:ext>
            </a:extLst>
          </p:cNvPr>
          <p:cNvSpPr/>
          <p:nvPr/>
        </p:nvSpPr>
        <p:spPr>
          <a:xfrm>
            <a:off x="1469571" y="1549275"/>
            <a:ext cx="7086599" cy="2246769"/>
          </a:xfrm>
          <a:prstGeom prst="rect">
            <a:avLst/>
          </a:prstGeom>
          <a:solidFill>
            <a:srgbClr val="000000"/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2800" b="1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ansible</a:t>
            </a:r>
            <a:r>
              <a:rPr lang="en-US" sz="2800" b="1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-vault</a:t>
            </a:r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rekey </a:t>
            </a:r>
            <a:r>
              <a:rPr lang="en-US" sz="2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foo.yml</a:t>
            </a:r>
            <a:endParaRPr lang="en-US" sz="2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Vault password:</a:t>
            </a:r>
          </a:p>
          <a:p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 Vault password:</a:t>
            </a:r>
          </a:p>
          <a:p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Confirm New Vault password:</a:t>
            </a:r>
          </a:p>
          <a:p>
            <a:r>
              <a:rPr lang="en-US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Rekey successful</a:t>
            </a:r>
          </a:p>
        </p:txBody>
      </p:sp>
    </p:spTree>
    <p:extLst>
      <p:ext uri="{BB962C8B-B14F-4D97-AF65-F5344CB8AC3E}">
        <p14:creationId xmlns:p14="http://schemas.microsoft.com/office/powerpoint/2010/main" val="182933093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33269</TotalTime>
  <Words>533</Words>
  <Application>Microsoft Macintosh PowerPoint</Application>
  <PresentationFormat>On-screen Show (16:9)</PresentationFormat>
  <Paragraphs>113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American Typewriter</vt:lpstr>
      <vt:lpstr>American Typewriter Semibold</vt:lpstr>
      <vt:lpstr>Arial</vt:lpstr>
      <vt:lpstr>Calibri</vt:lpstr>
      <vt:lpstr>Century Gothic</vt:lpstr>
      <vt:lpstr>Comic Sans MS</vt:lpstr>
      <vt:lpstr>Courier New</vt:lpstr>
      <vt:lpstr>Mangal</vt:lpstr>
      <vt:lpstr>Wingdings 3</vt:lpstr>
      <vt:lpstr>Wisp</vt:lpstr>
      <vt:lpstr>Managing Secrets in  Ansible </vt:lpstr>
      <vt:lpstr>$&gt;whoami</vt:lpstr>
      <vt:lpstr>PowerPoint Presentation</vt:lpstr>
      <vt:lpstr>PowerPoint Presentation</vt:lpstr>
      <vt:lpstr>Enter ……. ansible-vault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!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Secrets With Ansible Vault</dc:title>
  <cp:lastModifiedBy>Dimple Dalby</cp:lastModifiedBy>
  <cp:revision>115</cp:revision>
  <dcterms:modified xsi:type="dcterms:W3CDTF">2018-02-21T23:33:17Z</dcterms:modified>
</cp:coreProperties>
</file>